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83" r:id="rId3"/>
    <p:sldId id="268" r:id="rId4"/>
    <p:sldId id="346" r:id="rId5"/>
    <p:sldId id="347" r:id="rId6"/>
    <p:sldId id="348" r:id="rId7"/>
    <p:sldId id="349" r:id="rId8"/>
    <p:sldId id="351" r:id="rId9"/>
    <p:sldId id="352" r:id="rId10"/>
    <p:sldId id="350" r:id="rId11"/>
    <p:sldId id="353" r:id="rId12"/>
    <p:sldId id="354" r:id="rId13"/>
    <p:sldId id="365" r:id="rId14"/>
    <p:sldId id="355" r:id="rId15"/>
    <p:sldId id="356" r:id="rId16"/>
    <p:sldId id="357" r:id="rId17"/>
    <p:sldId id="358" r:id="rId18"/>
    <p:sldId id="359" r:id="rId19"/>
    <p:sldId id="360" r:id="rId20"/>
    <p:sldId id="371" r:id="rId21"/>
    <p:sldId id="381" r:id="rId22"/>
    <p:sldId id="380" r:id="rId23"/>
    <p:sldId id="382" r:id="rId24"/>
    <p:sldId id="383" r:id="rId25"/>
    <p:sldId id="362" r:id="rId26"/>
    <p:sldId id="361" r:id="rId27"/>
    <p:sldId id="363" r:id="rId28"/>
    <p:sldId id="364" r:id="rId29"/>
    <p:sldId id="366" r:id="rId30"/>
    <p:sldId id="370" r:id="rId31"/>
    <p:sldId id="377" r:id="rId32"/>
    <p:sldId id="368" r:id="rId33"/>
    <p:sldId id="367" r:id="rId34"/>
    <p:sldId id="374" r:id="rId35"/>
    <p:sldId id="372" r:id="rId36"/>
    <p:sldId id="375" r:id="rId37"/>
    <p:sldId id="376" r:id="rId38"/>
    <p:sldId id="378" r:id="rId39"/>
    <p:sldId id="373" r:id="rId40"/>
    <p:sldId id="269" r:id="rId41"/>
    <p:sldId id="344" r:id="rId42"/>
  </p:sldIdLst>
  <p:sldSz cx="12192000" cy="6858000"/>
  <p:notesSz cx="6858000" cy="9144000"/>
  <p:embeddedFontLst>
    <p:embeddedFont>
      <p:font typeface="字魂116号-凤鸣手书" panose="02010600030101010101" charset="-122"/>
      <p:regular r:id="rId43"/>
    </p:embeddedFont>
    <p:embeddedFont>
      <p:font typeface="字魂209号-月影手书" panose="02010600030101010101" charset="-122"/>
      <p:regular r:id="rId44"/>
    </p:embeddedFont>
    <p:embeddedFont>
      <p:font typeface="字魂36号-正文宋楷" panose="02010600030101010101" charset="-122"/>
      <p:regular r:id="rId45"/>
    </p:embeddedFont>
    <p:embeddedFont>
      <p:font typeface="字魂55号-龙吟手书" panose="02010600030101010101" charset="-122"/>
      <p:regular r:id="rId46"/>
    </p:embeddedFont>
    <p:embeddedFont>
      <p:font typeface="Cambria Math" panose="02040503050406030204" pitchFamily="18" charset="0"/>
      <p:regular r:id="rId47"/>
    </p:embeddedFont>
    <p:embeddedFont>
      <p:font typeface="等线" panose="02010600030101010101" pitchFamily="2" charset="-122"/>
      <p:regular r:id="rId48"/>
      <p:bold r:id="rId49"/>
    </p:embeddedFont>
    <p:embeddedFont>
      <p:font typeface="等线 Light" panose="02010600030101010101" pitchFamily="2" charset="-122"/>
      <p:regular r:id="rId5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9980"/>
    <a:srgbClr val="DCA49B"/>
    <a:srgbClr val="A79781"/>
    <a:srgbClr val="C6B99B"/>
    <a:srgbClr val="D9B49D"/>
    <a:srgbClr val="E5E281"/>
    <a:srgbClr val="F2B999"/>
    <a:srgbClr val="A99880"/>
    <a:srgbClr val="182143"/>
    <a:srgbClr val="ECD7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71" autoAdjust="0"/>
    <p:restoredTop sz="94660"/>
  </p:normalViewPr>
  <p:slideViewPr>
    <p:cSldViewPr snapToGrid="0">
      <p:cViewPr varScale="1">
        <p:scale>
          <a:sx n="114" d="100"/>
          <a:sy n="114" d="100"/>
        </p:scale>
        <p:origin x="546" y="108"/>
      </p:cViewPr>
      <p:guideLst>
        <p:guide orient="horz" pos="2160"/>
        <p:guide pos="3840"/>
      </p:guideLst>
    </p:cSldViewPr>
  </p:slideViewPr>
  <p:notesTextViewPr>
    <p:cViewPr>
      <p:scale>
        <a:sx n="1" d="1"/>
        <a:sy n="1" d="1"/>
      </p:scale>
      <p:origin x="0" y="0"/>
    </p:cViewPr>
  </p:notesTextViewPr>
  <p:sorterViewPr>
    <p:cViewPr>
      <p:scale>
        <a:sx n="100" d="100"/>
        <a:sy n="100" d="100"/>
      </p:scale>
      <p:origin x="0" y="-277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BE8AC-AD43-44DB-8C08-6DA4861DE6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DA988-968D-4607-B187-81CBA120C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A140109-73F5-4D26-A085-DD07ABE6311A}"/>
              </a:ext>
            </a:extLst>
          </p:cNvPr>
          <p:cNvSpPr>
            <a:spLocks noGrp="1"/>
          </p:cNvSpPr>
          <p:nvPr>
            <p:ph type="dt" sz="half" idx="10"/>
          </p:nvPr>
        </p:nvSpPr>
        <p:spPr/>
        <p:txBody>
          <a:bodyPr/>
          <a:lstStyle/>
          <a:p>
            <a:fld id="{65D92837-D715-4488-8D4E-788244917174}"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05D97EE3-B146-44FF-BFAF-3E586EC4AE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0C29F-F72A-4DB7-BA0D-114463A11AC9}"/>
              </a:ext>
            </a:extLst>
          </p:cNvPr>
          <p:cNvSpPr>
            <a:spLocks noGrp="1"/>
          </p:cNvSpPr>
          <p:nvPr>
            <p:ph type="sldNum" sz="quarter" idx="12"/>
          </p:nvPr>
        </p:nvSpPr>
        <p:spPr/>
        <p:txBody>
          <a:bodyPr/>
          <a:lstStyle/>
          <a:p>
            <a:fld id="{E611EB8D-064A-4C8D-AB35-69CB677CA0B5}" type="slidenum">
              <a:rPr lang="zh-CN" altLang="en-US" smtClean="0"/>
              <a:t>‹#›</a:t>
            </a:fld>
            <a:endParaRPr lang="zh-CN" altLang="en-US"/>
          </a:p>
        </p:txBody>
      </p:sp>
      <p:sp>
        <p:nvSpPr>
          <p:cNvPr id="7" name="矩形 6">
            <a:extLst>
              <a:ext uri="{FF2B5EF4-FFF2-40B4-BE49-F238E27FC236}">
                <a16:creationId xmlns:a16="http://schemas.microsoft.com/office/drawing/2014/main" id="{E4CFD89F-F2FA-4C89-8B8B-DBDF10431C05}"/>
              </a:ext>
            </a:extLst>
          </p:cNvPr>
          <p:cNvSpPr/>
          <p:nvPr userDrawn="1"/>
        </p:nvSpPr>
        <p:spPr>
          <a:xfrm>
            <a:off x="-1" y="-1"/>
            <a:ext cx="12192001" cy="6858001"/>
          </a:xfrm>
          <a:prstGeom prst="rect">
            <a:avLst/>
          </a:prstGeom>
          <a:solidFill>
            <a:srgbClr val="182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DF5A36A-5FE4-403A-B874-380CA623AF8C}"/>
              </a:ext>
            </a:extLst>
          </p:cNvPr>
          <p:cNvSpPr/>
          <p:nvPr userDrawn="1"/>
        </p:nvSpPr>
        <p:spPr>
          <a:xfrm>
            <a:off x="-1260829" y="138586"/>
            <a:ext cx="16373925" cy="6734654"/>
          </a:xfrm>
          <a:prstGeom prst="rect">
            <a:avLst/>
          </a:prstGeom>
          <a:blipFill dpi="0" rotWithShape="1">
            <a:blip r:embed="rId2" cstate="screen">
              <a:alphaModFix amt="2000"/>
              <a:extLst>
                <a:ext uri="{28A0092B-C50C-407E-A947-70E740481C1C}">
                  <a14:useLocalDpi xmlns:a14="http://schemas.microsoft.com/office/drawing/2010/main"/>
                </a:ext>
              </a:extLst>
            </a:blip>
            <a:srcRect/>
            <a:stretch>
              <a:fillRect b="-964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349BBBA-6C1B-4BAC-9281-63A3C8B9B181}"/>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a:off x="8961117" y="-1"/>
            <a:ext cx="3230881" cy="6858000"/>
          </a:xfrm>
          <a:prstGeom prst="rect">
            <a:avLst/>
          </a:prstGeom>
        </p:spPr>
      </p:pic>
      <p:pic>
        <p:nvPicPr>
          <p:cNvPr id="13" name="图片 12">
            <a:extLst>
              <a:ext uri="{FF2B5EF4-FFF2-40B4-BE49-F238E27FC236}">
                <a16:creationId xmlns:a16="http://schemas.microsoft.com/office/drawing/2014/main" id="{62A61D33-4DFB-4ACB-ACE0-89EC0B00785F}"/>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flipH="1">
            <a:off x="3" y="-15241"/>
            <a:ext cx="3230881" cy="6858000"/>
          </a:xfrm>
          <a:prstGeom prst="rect">
            <a:avLst/>
          </a:prstGeom>
        </p:spPr>
      </p:pic>
    </p:spTree>
    <p:extLst>
      <p:ext uri="{BB962C8B-B14F-4D97-AF65-F5344CB8AC3E}">
        <p14:creationId xmlns:p14="http://schemas.microsoft.com/office/powerpoint/2010/main" val="201548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D223D5-A77C-4E6E-90BC-7F266121D7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E52CBB2-934D-414C-8903-B352B3B0EA7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4D9B42-78E1-43FB-9988-D22FC4DB75E8}"/>
              </a:ext>
            </a:extLst>
          </p:cNvPr>
          <p:cNvSpPr>
            <a:spLocks noGrp="1"/>
          </p:cNvSpPr>
          <p:nvPr>
            <p:ph type="dt" sz="half" idx="10"/>
          </p:nvPr>
        </p:nvSpPr>
        <p:spPr/>
        <p:txBody>
          <a:bodyPr/>
          <a:lstStyle/>
          <a:p>
            <a:fld id="{65D92837-D715-4488-8D4E-788244917174}"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ED7E4FD3-3E24-4D19-8109-37A890F21C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5578C8-F703-4E92-A1F7-1CBC9DA8BB94}"/>
              </a:ext>
            </a:extLst>
          </p:cNvPr>
          <p:cNvSpPr>
            <a:spLocks noGrp="1"/>
          </p:cNvSpPr>
          <p:nvPr>
            <p:ph type="sldNum" sz="quarter" idx="12"/>
          </p:nvPr>
        </p:nvSpPr>
        <p:spPr/>
        <p:txBody>
          <a:bodyPr/>
          <a:lstStyle/>
          <a:p>
            <a:fld id="{E611EB8D-064A-4C8D-AB35-69CB677CA0B5}" type="slidenum">
              <a:rPr lang="zh-CN" altLang="en-US" smtClean="0"/>
              <a:t>‹#›</a:t>
            </a:fld>
            <a:endParaRPr lang="zh-CN" altLang="en-US"/>
          </a:p>
        </p:txBody>
      </p:sp>
    </p:spTree>
    <p:extLst>
      <p:ext uri="{BB962C8B-B14F-4D97-AF65-F5344CB8AC3E}">
        <p14:creationId xmlns:p14="http://schemas.microsoft.com/office/powerpoint/2010/main" val="208010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9C2B60-6A39-44CF-AD64-DA077F7BB6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B6FD6D4-A8E2-4950-8DC7-1C85974B195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BAD1B3-4C49-4C1B-A0FC-5C9158867F35}"/>
              </a:ext>
            </a:extLst>
          </p:cNvPr>
          <p:cNvSpPr>
            <a:spLocks noGrp="1"/>
          </p:cNvSpPr>
          <p:nvPr>
            <p:ph type="dt" sz="half" idx="10"/>
          </p:nvPr>
        </p:nvSpPr>
        <p:spPr/>
        <p:txBody>
          <a:bodyPr/>
          <a:lstStyle/>
          <a:p>
            <a:fld id="{65D92837-D715-4488-8D4E-788244917174}"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0C36644C-5E90-4228-990C-B67BC29885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620E7D-17C3-45C3-A932-E19A302F22AB}"/>
              </a:ext>
            </a:extLst>
          </p:cNvPr>
          <p:cNvSpPr>
            <a:spLocks noGrp="1"/>
          </p:cNvSpPr>
          <p:nvPr>
            <p:ph type="sldNum" sz="quarter" idx="12"/>
          </p:nvPr>
        </p:nvSpPr>
        <p:spPr/>
        <p:txBody>
          <a:bodyPr/>
          <a:lstStyle/>
          <a:p>
            <a:fld id="{E611EB8D-064A-4C8D-AB35-69CB677CA0B5}" type="slidenum">
              <a:rPr lang="zh-CN" altLang="en-US" smtClean="0"/>
              <a:t>‹#›</a:t>
            </a:fld>
            <a:endParaRPr lang="zh-CN" altLang="en-US"/>
          </a:p>
        </p:txBody>
      </p:sp>
    </p:spTree>
    <p:extLst>
      <p:ext uri="{BB962C8B-B14F-4D97-AF65-F5344CB8AC3E}">
        <p14:creationId xmlns:p14="http://schemas.microsoft.com/office/powerpoint/2010/main" val="3352210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8C06193-EBBE-4796-86AD-FC704F0F2E98}"/>
              </a:ext>
            </a:extLst>
          </p:cNvPr>
          <p:cNvSpPr/>
          <p:nvPr userDrawn="1"/>
        </p:nvSpPr>
        <p:spPr>
          <a:xfrm>
            <a:off x="-1" y="-1"/>
            <a:ext cx="12192001" cy="6858001"/>
          </a:xfrm>
          <a:prstGeom prst="rect">
            <a:avLst/>
          </a:prstGeom>
          <a:solidFill>
            <a:srgbClr val="182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5A0EC8A-8C9F-4C96-ACC7-A7087B795A7A}"/>
              </a:ext>
            </a:extLst>
          </p:cNvPr>
          <p:cNvSpPr/>
          <p:nvPr userDrawn="1"/>
        </p:nvSpPr>
        <p:spPr>
          <a:xfrm>
            <a:off x="-1" y="-1"/>
            <a:ext cx="14489382" cy="7251659"/>
          </a:xfrm>
          <a:prstGeom prst="rect">
            <a:avLst/>
          </a:prstGeom>
          <a:blipFill dpi="0" rotWithShape="1">
            <a:blip r:embed="rId2">
              <a:alphaModFix amt="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E0A0698-FBCC-4766-8D9F-9C15D22CA5C1}"/>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flipH="1">
            <a:off x="8920480" y="0"/>
            <a:ext cx="3271520" cy="6858000"/>
          </a:xfrm>
          <a:prstGeom prst="rect">
            <a:avLst/>
          </a:prstGeom>
        </p:spPr>
      </p:pic>
    </p:spTree>
    <p:extLst>
      <p:ext uri="{BB962C8B-B14F-4D97-AF65-F5344CB8AC3E}">
        <p14:creationId xmlns:p14="http://schemas.microsoft.com/office/powerpoint/2010/main" val="1547122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51074D2-9468-4828-A63D-5C46FD66D310}"/>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a:ext>
            </a:extLst>
          </a:blip>
          <a:srcRect/>
          <a:stretch/>
        </p:blipFill>
        <p:spPr>
          <a:xfrm>
            <a:off x="8121839" y="-140678"/>
            <a:ext cx="4070162" cy="7121769"/>
          </a:xfrm>
          <a:prstGeom prst="rect">
            <a:avLst/>
          </a:prstGeom>
        </p:spPr>
      </p:pic>
      <p:sp>
        <p:nvSpPr>
          <p:cNvPr id="2" name="标题 1">
            <a:extLst>
              <a:ext uri="{FF2B5EF4-FFF2-40B4-BE49-F238E27FC236}">
                <a16:creationId xmlns:a16="http://schemas.microsoft.com/office/drawing/2014/main" id="{2CE2C180-37A8-486C-9DA0-E7F0572E6917}"/>
              </a:ext>
            </a:extLst>
          </p:cNvPr>
          <p:cNvSpPr>
            <a:spLocks noGrp="1"/>
          </p:cNvSpPr>
          <p:nvPr>
            <p:ph type="title"/>
          </p:nvPr>
        </p:nvSpPr>
        <p:spPr>
          <a:xfrm>
            <a:off x="2527300" y="1377662"/>
            <a:ext cx="7137400" cy="1325563"/>
          </a:xfrm>
        </p:spPr>
        <p:txBody>
          <a:bodyPr/>
          <a:lstStyle>
            <a:lvl1pPr>
              <a:defRPr>
                <a:solidFill>
                  <a:schemeClr val="bg1"/>
                </a:solidFill>
                <a:latin typeface="字魂209号-月影手书" panose="00000500000000000000" pitchFamily="2" charset="-122"/>
                <a:ea typeface="字魂209号-月影手书" panose="00000500000000000000" pitchFamily="2" charset="-122"/>
              </a:defRPr>
            </a:lvl1pPr>
          </a:lstStyle>
          <a:p>
            <a:r>
              <a:rPr lang="zh-CN" altLang="en-US" dirty="0"/>
              <a:t>单击此处编辑母版标题样式</a:t>
            </a:r>
          </a:p>
        </p:txBody>
      </p:sp>
      <p:pic>
        <p:nvPicPr>
          <p:cNvPr id="12" name="图片 11">
            <a:extLst>
              <a:ext uri="{FF2B5EF4-FFF2-40B4-BE49-F238E27FC236}">
                <a16:creationId xmlns:a16="http://schemas.microsoft.com/office/drawing/2014/main" id="{AB1206D0-4C6F-410A-975C-E8C1ABDC4A6A}"/>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a:ext>
            </a:extLst>
          </a:blip>
          <a:srcRect/>
          <a:stretch/>
        </p:blipFill>
        <p:spPr>
          <a:xfrm flipH="1">
            <a:off x="0" y="-140678"/>
            <a:ext cx="4070162" cy="7121769"/>
          </a:xfrm>
          <a:prstGeom prst="rect">
            <a:avLst/>
          </a:prstGeom>
          <a:effectLst>
            <a:softEdge rad="0"/>
          </a:effectLst>
        </p:spPr>
      </p:pic>
    </p:spTree>
    <p:extLst>
      <p:ext uri="{BB962C8B-B14F-4D97-AF65-F5344CB8AC3E}">
        <p14:creationId xmlns:p14="http://schemas.microsoft.com/office/powerpoint/2010/main" val="33561633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AE956-ADD5-4DA6-979E-AA42BCE6AB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D78E5B4-BB44-441C-8462-1E24BC58E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876DB31-1AC6-4D0C-B30A-14ABF0B8CDC8}"/>
              </a:ext>
            </a:extLst>
          </p:cNvPr>
          <p:cNvSpPr>
            <a:spLocks noGrp="1"/>
          </p:cNvSpPr>
          <p:nvPr>
            <p:ph type="dt" sz="half" idx="10"/>
          </p:nvPr>
        </p:nvSpPr>
        <p:spPr/>
        <p:txBody>
          <a:bodyPr/>
          <a:lstStyle/>
          <a:p>
            <a:fld id="{65D92837-D715-4488-8D4E-788244917174}"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DE7FA801-C183-45E1-AD7A-C840D278B2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C3F136-57B1-4643-9025-7EDF588C87D3}"/>
              </a:ext>
            </a:extLst>
          </p:cNvPr>
          <p:cNvSpPr>
            <a:spLocks noGrp="1"/>
          </p:cNvSpPr>
          <p:nvPr>
            <p:ph type="sldNum" sz="quarter" idx="12"/>
          </p:nvPr>
        </p:nvSpPr>
        <p:spPr/>
        <p:txBody>
          <a:bodyPr/>
          <a:lstStyle/>
          <a:p>
            <a:fld id="{E611EB8D-064A-4C8D-AB35-69CB677CA0B5}" type="slidenum">
              <a:rPr lang="zh-CN" altLang="en-US" smtClean="0"/>
              <a:t>‹#›</a:t>
            </a:fld>
            <a:endParaRPr lang="zh-CN" altLang="en-US"/>
          </a:p>
        </p:txBody>
      </p:sp>
    </p:spTree>
    <p:extLst>
      <p:ext uri="{BB962C8B-B14F-4D97-AF65-F5344CB8AC3E}">
        <p14:creationId xmlns:p14="http://schemas.microsoft.com/office/powerpoint/2010/main" val="448158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425A5-FC03-4292-9406-78B8C1E6EE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5D743B7-1B19-4A28-9292-FDE2FCFF2EC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2C06ED5-B7B7-4C12-A0E4-D1DCFFD0E37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8C05DC8-381F-4117-9D17-F1A3953C3356}"/>
              </a:ext>
            </a:extLst>
          </p:cNvPr>
          <p:cNvSpPr>
            <a:spLocks noGrp="1"/>
          </p:cNvSpPr>
          <p:nvPr>
            <p:ph type="dt" sz="half" idx="10"/>
          </p:nvPr>
        </p:nvSpPr>
        <p:spPr/>
        <p:txBody>
          <a:bodyPr/>
          <a:lstStyle/>
          <a:p>
            <a:fld id="{65D92837-D715-4488-8D4E-788244917174}" type="datetimeFigureOut">
              <a:rPr lang="zh-CN" altLang="en-US" smtClean="0"/>
              <a:t>2022/1/11</a:t>
            </a:fld>
            <a:endParaRPr lang="zh-CN" altLang="en-US"/>
          </a:p>
        </p:txBody>
      </p:sp>
      <p:sp>
        <p:nvSpPr>
          <p:cNvPr id="6" name="页脚占位符 5">
            <a:extLst>
              <a:ext uri="{FF2B5EF4-FFF2-40B4-BE49-F238E27FC236}">
                <a16:creationId xmlns:a16="http://schemas.microsoft.com/office/drawing/2014/main" id="{C2D40482-9126-4931-A7C1-72F0BB4ACD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E46E3D-1C52-4B58-9975-E2B9DEBEE5D0}"/>
              </a:ext>
            </a:extLst>
          </p:cNvPr>
          <p:cNvSpPr>
            <a:spLocks noGrp="1"/>
          </p:cNvSpPr>
          <p:nvPr>
            <p:ph type="sldNum" sz="quarter" idx="12"/>
          </p:nvPr>
        </p:nvSpPr>
        <p:spPr/>
        <p:txBody>
          <a:bodyPr/>
          <a:lstStyle/>
          <a:p>
            <a:fld id="{E611EB8D-064A-4C8D-AB35-69CB677CA0B5}" type="slidenum">
              <a:rPr lang="zh-CN" altLang="en-US" smtClean="0"/>
              <a:t>‹#›</a:t>
            </a:fld>
            <a:endParaRPr lang="zh-CN" altLang="en-US"/>
          </a:p>
        </p:txBody>
      </p:sp>
    </p:spTree>
    <p:extLst>
      <p:ext uri="{BB962C8B-B14F-4D97-AF65-F5344CB8AC3E}">
        <p14:creationId xmlns:p14="http://schemas.microsoft.com/office/powerpoint/2010/main" val="4083079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598A1C-B195-46D7-BD84-4CDFB7A9092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3A346E-F8C9-42E6-A982-B43B07A3ED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987AD6-EE3C-4813-90A7-DABB40F3C2A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31BA15-93C2-4169-9AE5-30453F9B0F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A81FD0-0FC4-421B-B465-3E85661A826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F9BD1D9-A09D-4965-B632-8A9D78DE83AE}"/>
              </a:ext>
            </a:extLst>
          </p:cNvPr>
          <p:cNvSpPr>
            <a:spLocks noGrp="1"/>
          </p:cNvSpPr>
          <p:nvPr>
            <p:ph type="dt" sz="half" idx="10"/>
          </p:nvPr>
        </p:nvSpPr>
        <p:spPr/>
        <p:txBody>
          <a:bodyPr/>
          <a:lstStyle/>
          <a:p>
            <a:fld id="{65D92837-D715-4488-8D4E-788244917174}" type="datetimeFigureOut">
              <a:rPr lang="zh-CN" altLang="en-US" smtClean="0"/>
              <a:t>2022/1/11</a:t>
            </a:fld>
            <a:endParaRPr lang="zh-CN" altLang="en-US"/>
          </a:p>
        </p:txBody>
      </p:sp>
      <p:sp>
        <p:nvSpPr>
          <p:cNvPr id="8" name="页脚占位符 7">
            <a:extLst>
              <a:ext uri="{FF2B5EF4-FFF2-40B4-BE49-F238E27FC236}">
                <a16:creationId xmlns:a16="http://schemas.microsoft.com/office/drawing/2014/main" id="{2D7ED578-1596-4B4E-B463-D240B172F1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7A777D0-D70C-49E2-9F2C-71B509E2D5F6}"/>
              </a:ext>
            </a:extLst>
          </p:cNvPr>
          <p:cNvSpPr>
            <a:spLocks noGrp="1"/>
          </p:cNvSpPr>
          <p:nvPr>
            <p:ph type="sldNum" sz="quarter" idx="12"/>
          </p:nvPr>
        </p:nvSpPr>
        <p:spPr/>
        <p:txBody>
          <a:bodyPr/>
          <a:lstStyle/>
          <a:p>
            <a:fld id="{E611EB8D-064A-4C8D-AB35-69CB677CA0B5}" type="slidenum">
              <a:rPr lang="zh-CN" altLang="en-US" smtClean="0"/>
              <a:t>‹#›</a:t>
            </a:fld>
            <a:endParaRPr lang="zh-CN" altLang="en-US"/>
          </a:p>
        </p:txBody>
      </p:sp>
    </p:spTree>
    <p:extLst>
      <p:ext uri="{BB962C8B-B14F-4D97-AF65-F5344CB8AC3E}">
        <p14:creationId xmlns:p14="http://schemas.microsoft.com/office/powerpoint/2010/main" val="2002073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A6134CA1-11EB-46C1-B661-52D63E8DF87F}"/>
              </a:ext>
            </a:extLst>
          </p:cNvPr>
          <p:cNvGrpSpPr/>
          <p:nvPr userDrawn="1"/>
        </p:nvGrpSpPr>
        <p:grpSpPr>
          <a:xfrm>
            <a:off x="-285750" y="10565"/>
            <a:ext cx="12758735" cy="6827345"/>
            <a:chOff x="-285750" y="10565"/>
            <a:chExt cx="12758735" cy="6827345"/>
          </a:xfrm>
        </p:grpSpPr>
        <p:pic>
          <p:nvPicPr>
            <p:cNvPr id="6" name="图片 5">
              <a:extLst>
                <a:ext uri="{FF2B5EF4-FFF2-40B4-BE49-F238E27FC236}">
                  <a16:creationId xmlns:a16="http://schemas.microsoft.com/office/drawing/2014/main" id="{24C449EE-7148-44BE-A502-9CA0C9B5F8DB}"/>
                </a:ext>
              </a:extLst>
            </p:cNvPr>
            <p:cNvPicPr>
              <a:picLocks noChangeAspect="1"/>
            </p:cNvPicPr>
            <p:nvPr/>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11153774" y="5810753"/>
              <a:ext cx="1309687" cy="1009147"/>
            </a:xfrm>
            <a:prstGeom prst="rect">
              <a:avLst/>
            </a:prstGeom>
          </p:spPr>
        </p:pic>
        <p:pic>
          <p:nvPicPr>
            <p:cNvPr id="7" name="图片 6">
              <a:extLst>
                <a:ext uri="{FF2B5EF4-FFF2-40B4-BE49-F238E27FC236}">
                  <a16:creationId xmlns:a16="http://schemas.microsoft.com/office/drawing/2014/main" id="{85C815E4-7E57-4BD3-933B-E5562389872B}"/>
                </a:ext>
              </a:extLst>
            </p:cNvPr>
            <p:cNvPicPr>
              <a:picLocks noChangeAspect="1"/>
            </p:cNvPicPr>
            <p:nvPr/>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flipV="1">
              <a:off x="11163298" y="28575"/>
              <a:ext cx="1309687" cy="1009147"/>
            </a:xfrm>
            <a:prstGeom prst="rect">
              <a:avLst/>
            </a:prstGeom>
          </p:spPr>
        </p:pic>
        <p:pic>
          <p:nvPicPr>
            <p:cNvPr id="8" name="图片 7">
              <a:extLst>
                <a:ext uri="{FF2B5EF4-FFF2-40B4-BE49-F238E27FC236}">
                  <a16:creationId xmlns:a16="http://schemas.microsoft.com/office/drawing/2014/main" id="{60667F9A-F0A9-4CC3-A498-7194232C4D78}"/>
                </a:ext>
              </a:extLst>
            </p:cNvPr>
            <p:cNvPicPr>
              <a:picLocks noChangeAspect="1"/>
            </p:cNvPicPr>
            <p:nvPr/>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flipH="1" flipV="1">
              <a:off x="-285750" y="10565"/>
              <a:ext cx="1309687" cy="1009147"/>
            </a:xfrm>
            <a:prstGeom prst="rect">
              <a:avLst/>
            </a:prstGeom>
          </p:spPr>
        </p:pic>
        <p:pic>
          <p:nvPicPr>
            <p:cNvPr id="9" name="图片 8">
              <a:extLst>
                <a:ext uri="{FF2B5EF4-FFF2-40B4-BE49-F238E27FC236}">
                  <a16:creationId xmlns:a16="http://schemas.microsoft.com/office/drawing/2014/main" id="{2EE88711-BD6C-4FFD-84B9-55FA951BCD9F}"/>
                </a:ext>
              </a:extLst>
            </p:cNvPr>
            <p:cNvPicPr>
              <a:picLocks noChangeAspect="1"/>
            </p:cNvPicPr>
            <p:nvPr/>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flipH="1">
              <a:off x="-247651" y="5828763"/>
              <a:ext cx="1309687" cy="1009147"/>
            </a:xfrm>
            <a:prstGeom prst="rect">
              <a:avLst/>
            </a:prstGeom>
          </p:spPr>
        </p:pic>
      </p:grpSp>
    </p:spTree>
    <p:extLst>
      <p:ext uri="{BB962C8B-B14F-4D97-AF65-F5344CB8AC3E}">
        <p14:creationId xmlns:p14="http://schemas.microsoft.com/office/powerpoint/2010/main" val="26581515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F1AEC-90D3-4E86-9716-B7EC83561D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AD7028-7456-46A5-8763-4D5FF5563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27F1856-10E1-4DF9-A929-04B8014E2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3D0A19-AE2C-473D-8874-4F0F68F27071}"/>
              </a:ext>
            </a:extLst>
          </p:cNvPr>
          <p:cNvSpPr>
            <a:spLocks noGrp="1"/>
          </p:cNvSpPr>
          <p:nvPr>
            <p:ph type="dt" sz="half" idx="10"/>
          </p:nvPr>
        </p:nvSpPr>
        <p:spPr/>
        <p:txBody>
          <a:bodyPr/>
          <a:lstStyle/>
          <a:p>
            <a:fld id="{65D92837-D715-4488-8D4E-788244917174}" type="datetimeFigureOut">
              <a:rPr lang="zh-CN" altLang="en-US" smtClean="0"/>
              <a:t>2022/1/11</a:t>
            </a:fld>
            <a:endParaRPr lang="zh-CN" altLang="en-US"/>
          </a:p>
        </p:txBody>
      </p:sp>
      <p:sp>
        <p:nvSpPr>
          <p:cNvPr id="6" name="页脚占位符 5">
            <a:extLst>
              <a:ext uri="{FF2B5EF4-FFF2-40B4-BE49-F238E27FC236}">
                <a16:creationId xmlns:a16="http://schemas.microsoft.com/office/drawing/2014/main" id="{68743AF2-47AD-4079-9A70-09DF0C0193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C7E464-72FF-4622-8C90-428B7117973B}"/>
              </a:ext>
            </a:extLst>
          </p:cNvPr>
          <p:cNvSpPr>
            <a:spLocks noGrp="1"/>
          </p:cNvSpPr>
          <p:nvPr>
            <p:ph type="sldNum" sz="quarter" idx="12"/>
          </p:nvPr>
        </p:nvSpPr>
        <p:spPr/>
        <p:txBody>
          <a:bodyPr/>
          <a:lstStyle/>
          <a:p>
            <a:fld id="{E611EB8D-064A-4C8D-AB35-69CB677CA0B5}" type="slidenum">
              <a:rPr lang="zh-CN" altLang="en-US" smtClean="0"/>
              <a:t>‹#›</a:t>
            </a:fld>
            <a:endParaRPr lang="zh-CN" altLang="en-US"/>
          </a:p>
        </p:txBody>
      </p:sp>
    </p:spTree>
    <p:extLst>
      <p:ext uri="{BB962C8B-B14F-4D97-AF65-F5344CB8AC3E}">
        <p14:creationId xmlns:p14="http://schemas.microsoft.com/office/powerpoint/2010/main" val="144133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37AD2-8510-4DC5-A354-B746A97C8D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F1605C0-1F8A-4F5C-94C9-572032DEDC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D8A751C-9D24-4CB9-9D3C-0185CF27BC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63C3053-33BD-4044-A9C2-6993E03DD16A}"/>
              </a:ext>
            </a:extLst>
          </p:cNvPr>
          <p:cNvSpPr>
            <a:spLocks noGrp="1"/>
          </p:cNvSpPr>
          <p:nvPr>
            <p:ph type="dt" sz="half" idx="10"/>
          </p:nvPr>
        </p:nvSpPr>
        <p:spPr/>
        <p:txBody>
          <a:bodyPr/>
          <a:lstStyle/>
          <a:p>
            <a:fld id="{65D92837-D715-4488-8D4E-788244917174}" type="datetimeFigureOut">
              <a:rPr lang="zh-CN" altLang="en-US" smtClean="0"/>
              <a:t>2022/1/11</a:t>
            </a:fld>
            <a:endParaRPr lang="zh-CN" altLang="en-US"/>
          </a:p>
        </p:txBody>
      </p:sp>
      <p:sp>
        <p:nvSpPr>
          <p:cNvPr id="6" name="页脚占位符 5">
            <a:extLst>
              <a:ext uri="{FF2B5EF4-FFF2-40B4-BE49-F238E27FC236}">
                <a16:creationId xmlns:a16="http://schemas.microsoft.com/office/drawing/2014/main" id="{551B0220-E40D-492B-A281-D6EA04CEB2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6C3619-05F5-4E13-96AB-AF9698E89F1C}"/>
              </a:ext>
            </a:extLst>
          </p:cNvPr>
          <p:cNvSpPr>
            <a:spLocks noGrp="1"/>
          </p:cNvSpPr>
          <p:nvPr>
            <p:ph type="sldNum" sz="quarter" idx="12"/>
          </p:nvPr>
        </p:nvSpPr>
        <p:spPr/>
        <p:txBody>
          <a:bodyPr/>
          <a:lstStyle/>
          <a:p>
            <a:fld id="{E611EB8D-064A-4C8D-AB35-69CB677CA0B5}" type="slidenum">
              <a:rPr lang="zh-CN" altLang="en-US" smtClean="0"/>
              <a:t>‹#›</a:t>
            </a:fld>
            <a:endParaRPr lang="zh-CN" altLang="en-US"/>
          </a:p>
        </p:txBody>
      </p:sp>
    </p:spTree>
    <p:extLst>
      <p:ext uri="{BB962C8B-B14F-4D97-AF65-F5344CB8AC3E}">
        <p14:creationId xmlns:p14="http://schemas.microsoft.com/office/powerpoint/2010/main" val="1523864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D43EF0A-A769-4AA3-835A-EC1697F788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D2EAB65-9325-44ED-99AE-A4D117A2D1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FEA5F9-DC8B-4766-A650-D77DB83C19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D92837-D715-4488-8D4E-788244917174}"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39A16EDA-5990-476C-8044-69767AF5F5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D80319C-469C-4791-8556-F2651312A7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11EB8D-064A-4C8D-AB35-69CB677CA0B5}" type="slidenum">
              <a:rPr lang="zh-CN" altLang="en-US" smtClean="0"/>
              <a:t>‹#›</a:t>
            </a:fld>
            <a:endParaRPr lang="zh-CN" altLang="en-US"/>
          </a:p>
        </p:txBody>
      </p:sp>
      <p:pic>
        <p:nvPicPr>
          <p:cNvPr id="8" name="图片 7">
            <a:extLst>
              <a:ext uri="{FF2B5EF4-FFF2-40B4-BE49-F238E27FC236}">
                <a16:creationId xmlns:a16="http://schemas.microsoft.com/office/drawing/2014/main" id="{4A61D371-87B3-4641-8A00-7F5253CA2755}"/>
              </a:ext>
            </a:extLst>
          </p:cNvPr>
          <p:cNvPicPr>
            <a:picLocks noChangeAspect="1"/>
          </p:cNvPicPr>
          <p:nvPr userDrawn="1"/>
        </p:nvPicPr>
        <p:blipFill>
          <a:blip r:embed="rId13">
            <a:extLst>
              <a:ext uri="{BEBA8EAE-BF5A-486C-A8C5-ECC9F3942E4B}">
                <a14:imgProps xmlns:a14="http://schemas.microsoft.com/office/drawing/2010/main">
                  <a14:imgLayer r:embed="rId14">
                    <a14:imgEffect>
                      <a14:artisticFilmGrain grainSize="10"/>
                    </a14:imgEffect>
                  </a14:imgLayer>
                </a14:imgProps>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053652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near.org/downloads/Nightshade.pdf" TargetMode="External"/><Relationship Id="rId2" Type="http://schemas.openxmlformats.org/officeDocument/2006/relationships/hyperlink" Target="https://www.8btc.com/article/377208" TargetMode="External"/><Relationship Id="rId1" Type="http://schemas.openxmlformats.org/officeDocument/2006/relationships/slideLayout" Target="../slideLayouts/slideLayout7.xml"/><Relationship Id="rId4" Type="http://schemas.openxmlformats.org/officeDocument/2006/relationships/hyperlink" Target="https://zhuanlan.zhihu.com/p/8993368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AFD564B1-CC62-4A7F-8112-AB4E007820FD}"/>
              </a:ext>
            </a:extLst>
          </p:cNvPr>
          <p:cNvGrpSpPr/>
          <p:nvPr/>
        </p:nvGrpSpPr>
        <p:grpSpPr>
          <a:xfrm>
            <a:off x="2237617" y="1021565"/>
            <a:ext cx="3869539" cy="3854541"/>
            <a:chOff x="4410075" y="1046631"/>
            <a:chExt cx="3869539" cy="3854541"/>
          </a:xfrm>
        </p:grpSpPr>
        <p:grpSp>
          <p:nvGrpSpPr>
            <p:cNvPr id="26" name="组合 25">
              <a:extLst>
                <a:ext uri="{FF2B5EF4-FFF2-40B4-BE49-F238E27FC236}">
                  <a16:creationId xmlns:a16="http://schemas.microsoft.com/office/drawing/2014/main" id="{5977958C-03D5-4FFB-8D18-9B7023DB3AF5}"/>
                </a:ext>
              </a:extLst>
            </p:cNvPr>
            <p:cNvGrpSpPr/>
            <p:nvPr/>
          </p:nvGrpSpPr>
          <p:grpSpPr>
            <a:xfrm>
              <a:off x="4410075" y="1046631"/>
              <a:ext cx="3869539" cy="3854541"/>
              <a:chOff x="4410075" y="1046631"/>
              <a:chExt cx="3869539" cy="3854541"/>
            </a:xfrm>
          </p:grpSpPr>
          <p:sp>
            <p:nvSpPr>
              <p:cNvPr id="31" name="弧形 30">
                <a:extLst>
                  <a:ext uri="{FF2B5EF4-FFF2-40B4-BE49-F238E27FC236}">
                    <a16:creationId xmlns:a16="http://schemas.microsoft.com/office/drawing/2014/main" id="{4D81EE54-D2B4-4CBC-BDB4-F87BB540EAA5}"/>
                  </a:ext>
                </a:extLst>
              </p:cNvPr>
              <p:cNvSpPr/>
              <p:nvPr/>
            </p:nvSpPr>
            <p:spPr>
              <a:xfrm>
                <a:off x="4410075" y="1057275"/>
                <a:ext cx="3843897" cy="3843897"/>
              </a:xfrm>
              <a:prstGeom prst="arc">
                <a:avLst>
                  <a:gd name="adj1" fmla="val 11087265"/>
                  <a:gd name="adj2" fmla="val 14217241"/>
                </a:avLst>
              </a:prstGeom>
              <a:ln w="22225" cap="flat" cmpd="sng">
                <a:gradFill flip="none" rotWithShape="1">
                  <a:gsLst>
                    <a:gs pos="0">
                      <a:srgbClr val="D9CA9F"/>
                    </a:gs>
                    <a:gs pos="100000">
                      <a:srgbClr val="CB9071"/>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a:extLst>
                  <a:ext uri="{FF2B5EF4-FFF2-40B4-BE49-F238E27FC236}">
                    <a16:creationId xmlns:a16="http://schemas.microsoft.com/office/drawing/2014/main" id="{8A244618-D8EF-4E77-B06D-D35D4746D63A}"/>
                  </a:ext>
                </a:extLst>
              </p:cNvPr>
              <p:cNvSpPr/>
              <p:nvPr/>
            </p:nvSpPr>
            <p:spPr>
              <a:xfrm>
                <a:off x="4422895" y="1051953"/>
                <a:ext cx="3843897" cy="3843897"/>
              </a:xfrm>
              <a:prstGeom prst="arc">
                <a:avLst>
                  <a:gd name="adj1" fmla="val 14972762"/>
                  <a:gd name="adj2" fmla="val 1434308"/>
                </a:avLst>
              </a:prstGeom>
              <a:ln w="22225" cap="flat" cmpd="sng">
                <a:gradFill flip="none" rotWithShape="1">
                  <a:gsLst>
                    <a:gs pos="0">
                      <a:srgbClr val="D9CA9F"/>
                    </a:gs>
                    <a:gs pos="100000">
                      <a:srgbClr val="CB9071"/>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a:extLst>
                  <a:ext uri="{FF2B5EF4-FFF2-40B4-BE49-F238E27FC236}">
                    <a16:creationId xmlns:a16="http://schemas.microsoft.com/office/drawing/2014/main" id="{20A61C5F-9E79-4DCC-91F3-E279380C52A4}"/>
                  </a:ext>
                </a:extLst>
              </p:cNvPr>
              <p:cNvSpPr/>
              <p:nvPr/>
            </p:nvSpPr>
            <p:spPr>
              <a:xfrm>
                <a:off x="4435717" y="1046631"/>
                <a:ext cx="3843897" cy="3843897"/>
              </a:xfrm>
              <a:prstGeom prst="arc">
                <a:avLst>
                  <a:gd name="adj1" fmla="val 3797945"/>
                  <a:gd name="adj2" fmla="val 10386293"/>
                </a:avLst>
              </a:prstGeom>
              <a:ln w="22225" cap="flat" cmpd="sng">
                <a:gradFill flip="none" rotWithShape="1">
                  <a:gsLst>
                    <a:gs pos="0">
                      <a:srgbClr val="D9CA9F"/>
                    </a:gs>
                    <a:gs pos="100000">
                      <a:srgbClr val="CB9071"/>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987BF718-502E-4A90-A9A7-48689BA3395D}"/>
                </a:ext>
              </a:extLst>
            </p:cNvPr>
            <p:cNvGrpSpPr/>
            <p:nvPr/>
          </p:nvGrpSpPr>
          <p:grpSpPr>
            <a:xfrm>
              <a:off x="4488654" y="1137678"/>
              <a:ext cx="3686738" cy="3672448"/>
              <a:chOff x="4410075" y="1046631"/>
              <a:chExt cx="3869539" cy="3854541"/>
            </a:xfrm>
          </p:grpSpPr>
          <p:sp>
            <p:nvSpPr>
              <p:cNvPr id="28" name="弧形 27">
                <a:extLst>
                  <a:ext uri="{FF2B5EF4-FFF2-40B4-BE49-F238E27FC236}">
                    <a16:creationId xmlns:a16="http://schemas.microsoft.com/office/drawing/2014/main" id="{11AE6B98-5C30-44D7-B70D-1262A42DD7EE}"/>
                  </a:ext>
                </a:extLst>
              </p:cNvPr>
              <p:cNvSpPr/>
              <p:nvPr/>
            </p:nvSpPr>
            <p:spPr>
              <a:xfrm>
                <a:off x="4410075" y="1057275"/>
                <a:ext cx="3843897" cy="3843897"/>
              </a:xfrm>
              <a:prstGeom prst="arc">
                <a:avLst>
                  <a:gd name="adj1" fmla="val 11087265"/>
                  <a:gd name="adj2" fmla="val 14217241"/>
                </a:avLst>
              </a:prstGeom>
              <a:ln w="22225" cap="flat" cmpd="sng">
                <a:gradFill flip="none" rotWithShape="1">
                  <a:gsLst>
                    <a:gs pos="0">
                      <a:srgbClr val="D9CA9F"/>
                    </a:gs>
                    <a:gs pos="100000">
                      <a:srgbClr val="CB9071"/>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a:extLst>
                  <a:ext uri="{FF2B5EF4-FFF2-40B4-BE49-F238E27FC236}">
                    <a16:creationId xmlns:a16="http://schemas.microsoft.com/office/drawing/2014/main" id="{AD6CF656-FD77-4F81-B534-13965E73FBE4}"/>
                  </a:ext>
                </a:extLst>
              </p:cNvPr>
              <p:cNvSpPr/>
              <p:nvPr/>
            </p:nvSpPr>
            <p:spPr>
              <a:xfrm>
                <a:off x="4422895" y="1051953"/>
                <a:ext cx="3843897" cy="3843897"/>
              </a:xfrm>
              <a:prstGeom prst="arc">
                <a:avLst>
                  <a:gd name="adj1" fmla="val 14972762"/>
                  <a:gd name="adj2" fmla="val 1434308"/>
                </a:avLst>
              </a:prstGeom>
              <a:ln w="22225" cap="flat" cmpd="sng">
                <a:gradFill flip="none" rotWithShape="1">
                  <a:gsLst>
                    <a:gs pos="0">
                      <a:srgbClr val="D9CA9F"/>
                    </a:gs>
                    <a:gs pos="100000">
                      <a:srgbClr val="CB9071"/>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弧形 29">
                <a:extLst>
                  <a:ext uri="{FF2B5EF4-FFF2-40B4-BE49-F238E27FC236}">
                    <a16:creationId xmlns:a16="http://schemas.microsoft.com/office/drawing/2014/main" id="{7896268A-3512-4697-8988-EE7761A9AF06}"/>
                  </a:ext>
                </a:extLst>
              </p:cNvPr>
              <p:cNvSpPr/>
              <p:nvPr/>
            </p:nvSpPr>
            <p:spPr>
              <a:xfrm>
                <a:off x="4435717" y="1046631"/>
                <a:ext cx="3843897" cy="3843897"/>
              </a:xfrm>
              <a:prstGeom prst="arc">
                <a:avLst>
                  <a:gd name="adj1" fmla="val 3797945"/>
                  <a:gd name="adj2" fmla="val 10386293"/>
                </a:avLst>
              </a:prstGeom>
              <a:ln w="22225" cap="flat" cmpd="sng">
                <a:gradFill flip="none" rotWithShape="1">
                  <a:gsLst>
                    <a:gs pos="0">
                      <a:srgbClr val="D9CA9F"/>
                    </a:gs>
                    <a:gs pos="100000">
                      <a:srgbClr val="CB9071"/>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2" name="组合 1">
            <a:extLst>
              <a:ext uri="{FF2B5EF4-FFF2-40B4-BE49-F238E27FC236}">
                <a16:creationId xmlns:a16="http://schemas.microsoft.com/office/drawing/2014/main" id="{C33415DE-D166-4AEC-9F6D-98DAE5952E87}"/>
              </a:ext>
            </a:extLst>
          </p:cNvPr>
          <p:cNvGrpSpPr/>
          <p:nvPr/>
        </p:nvGrpSpPr>
        <p:grpSpPr>
          <a:xfrm>
            <a:off x="1192051" y="1430307"/>
            <a:ext cx="6375162" cy="3475356"/>
            <a:chOff x="0" y="106362"/>
            <a:chExt cx="6375162" cy="3475356"/>
          </a:xfrm>
        </p:grpSpPr>
        <p:sp>
          <p:nvSpPr>
            <p:cNvPr id="5" name="标题 1">
              <a:extLst>
                <a:ext uri="{FF2B5EF4-FFF2-40B4-BE49-F238E27FC236}">
                  <a16:creationId xmlns:a16="http://schemas.microsoft.com/office/drawing/2014/main" id="{5F9C9B27-A97B-43EF-8CC2-36864EDCA85F}"/>
                </a:ext>
              </a:extLst>
            </p:cNvPr>
            <p:cNvSpPr txBox="1">
              <a:spLocks/>
            </p:cNvSpPr>
            <p:nvPr/>
          </p:nvSpPr>
          <p:spPr>
            <a:xfrm>
              <a:off x="708659" y="1503680"/>
              <a:ext cx="5666503" cy="20780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字魂116号-凤鸣手书" panose="00000500000000000000" pitchFamily="2" charset="-122"/>
                  <a:ea typeface="字魂116号-凤鸣手书" panose="00000500000000000000" pitchFamily="2" charset="-122"/>
                  <a:cs typeface="+mj-cs"/>
                </a:defRPr>
              </a:lvl1pPr>
            </a:lstStyle>
            <a:p>
              <a:pPr lvl="0"/>
              <a:r>
                <a:rPr lang="en-US" altLang="zh-CN" sz="9600" dirty="0">
                  <a:gradFill>
                    <a:gsLst>
                      <a:gs pos="0">
                        <a:srgbClr val="D9CA9F">
                          <a:lumMod val="27000"/>
                          <a:lumOff val="73000"/>
                        </a:srgbClr>
                      </a:gs>
                      <a:gs pos="100000">
                        <a:srgbClr val="CB9071"/>
                      </a:gs>
                    </a:gsLst>
                    <a:lin ang="16200000" scaled="1"/>
                  </a:gradFill>
                </a:rPr>
                <a:t>Blockchain</a:t>
              </a:r>
              <a:endParaRPr lang="zh-CN" altLang="en-US" sz="15000" dirty="0">
                <a:gradFill>
                  <a:gsLst>
                    <a:gs pos="0">
                      <a:srgbClr val="D9CA9F">
                        <a:lumMod val="27000"/>
                        <a:lumOff val="73000"/>
                      </a:srgbClr>
                    </a:gs>
                    <a:gs pos="100000">
                      <a:srgbClr val="CB9071"/>
                    </a:gs>
                  </a:gsLst>
                  <a:lin ang="16200000" scaled="1"/>
                </a:gradFill>
              </a:endParaRPr>
            </a:p>
          </p:txBody>
        </p:sp>
        <p:sp>
          <p:nvSpPr>
            <p:cNvPr id="4" name="标题 1">
              <a:extLst>
                <a:ext uri="{FF2B5EF4-FFF2-40B4-BE49-F238E27FC236}">
                  <a16:creationId xmlns:a16="http://schemas.microsoft.com/office/drawing/2014/main" id="{B4BFFBC7-4511-41A0-8B80-802D4F293C48}"/>
                </a:ext>
              </a:extLst>
            </p:cNvPr>
            <p:cNvSpPr txBox="1">
              <a:spLocks/>
            </p:cNvSpPr>
            <p:nvPr/>
          </p:nvSpPr>
          <p:spPr>
            <a:xfrm>
              <a:off x="0" y="106362"/>
              <a:ext cx="5007836" cy="2078038"/>
            </a:xfrm>
            <a:prstGeom prst="rect">
              <a:avLst/>
            </a:prstGeom>
          </p:spPr>
          <p:txBody>
            <a:bodyPr>
              <a:noAutofit/>
            </a:bodyPr>
            <a:lstStyle>
              <a:lvl1pPr algn="l" defTabSz="914400" rtl="0" eaLnBrk="1" latinLnBrk="0" hangingPunct="1">
                <a:lnSpc>
                  <a:spcPct val="90000"/>
                </a:lnSpc>
                <a:spcBef>
                  <a:spcPct val="0"/>
                </a:spcBef>
                <a:buNone/>
                <a:defRPr sz="20000" kern="1200">
                  <a:solidFill>
                    <a:schemeClr val="bg1"/>
                  </a:solidFill>
                  <a:latin typeface="字魂116号-凤鸣手书" panose="00000500000000000000" pitchFamily="2" charset="-122"/>
                  <a:ea typeface="字魂116号-凤鸣手书" panose="00000500000000000000" pitchFamily="2" charset="-122"/>
                  <a:cs typeface="+mj-cs"/>
                </a:defRPr>
              </a:lvl1pPr>
            </a:lstStyle>
            <a:p>
              <a:r>
                <a:rPr lang="en-US" altLang="zh-CN" sz="9600" dirty="0" err="1">
                  <a:gradFill>
                    <a:gsLst>
                      <a:gs pos="0">
                        <a:srgbClr val="D9CA9F">
                          <a:lumMod val="27000"/>
                          <a:lumOff val="73000"/>
                        </a:srgbClr>
                      </a:gs>
                      <a:gs pos="100000">
                        <a:srgbClr val="CB9071"/>
                      </a:gs>
                    </a:gsLst>
                    <a:lin ang="16200000" scaled="1"/>
                  </a:gradFill>
                </a:rPr>
                <a:t>Sharding</a:t>
              </a:r>
              <a:endParaRPr lang="zh-CN" altLang="en-US" sz="9600" dirty="0">
                <a:gradFill>
                  <a:gsLst>
                    <a:gs pos="0">
                      <a:srgbClr val="D9CA9F">
                        <a:lumMod val="27000"/>
                        <a:lumOff val="73000"/>
                      </a:srgbClr>
                    </a:gs>
                    <a:gs pos="100000">
                      <a:srgbClr val="CB9071"/>
                    </a:gs>
                  </a:gsLst>
                  <a:lin ang="16200000" scaled="1"/>
                </a:gradFill>
              </a:endParaRPr>
            </a:p>
          </p:txBody>
        </p:sp>
      </p:grpSp>
      <p:grpSp>
        <p:nvGrpSpPr>
          <p:cNvPr id="46" name="组合 45">
            <a:extLst>
              <a:ext uri="{FF2B5EF4-FFF2-40B4-BE49-F238E27FC236}">
                <a16:creationId xmlns:a16="http://schemas.microsoft.com/office/drawing/2014/main" id="{EF85E00E-706E-4018-B042-F291B8C11E3D}"/>
              </a:ext>
            </a:extLst>
          </p:cNvPr>
          <p:cNvGrpSpPr/>
          <p:nvPr/>
        </p:nvGrpSpPr>
        <p:grpSpPr>
          <a:xfrm>
            <a:off x="7715127" y="3508345"/>
            <a:ext cx="594935" cy="3079651"/>
            <a:chOff x="3487132" y="657110"/>
            <a:chExt cx="594935" cy="3079651"/>
          </a:xfrm>
        </p:grpSpPr>
        <p:cxnSp>
          <p:nvCxnSpPr>
            <p:cNvPr id="47" name="直接连接符 46">
              <a:extLst>
                <a:ext uri="{FF2B5EF4-FFF2-40B4-BE49-F238E27FC236}">
                  <a16:creationId xmlns:a16="http://schemas.microsoft.com/office/drawing/2014/main" id="{074F0BA5-B2F8-43E0-B36E-6938C2DB75AF}"/>
                </a:ext>
              </a:extLst>
            </p:cNvPr>
            <p:cNvCxnSpPr>
              <a:cxnSpLocks/>
            </p:cNvCxnSpPr>
            <p:nvPr/>
          </p:nvCxnSpPr>
          <p:spPr>
            <a:xfrm>
              <a:off x="3779520" y="965200"/>
              <a:ext cx="0" cy="2473960"/>
            </a:xfrm>
            <a:prstGeom prst="line">
              <a:avLst/>
            </a:prstGeom>
            <a:ln w="22225" cap="rnd" cmpd="sng">
              <a:solidFill>
                <a:srgbClr val="BE614F"/>
              </a:solidFill>
              <a:prstDash val="solid"/>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F3782A6B-71A2-4E1C-BCC6-3245EE5A0874}"/>
                </a:ext>
              </a:extLst>
            </p:cNvPr>
            <p:cNvSpPr txBox="1"/>
            <p:nvPr/>
          </p:nvSpPr>
          <p:spPr>
            <a:xfrm rot="16200000">
              <a:off x="3581403" y="562839"/>
              <a:ext cx="396234" cy="584775"/>
            </a:xfrm>
            <a:prstGeom prst="rect">
              <a:avLst/>
            </a:prstGeom>
            <a:noFill/>
          </p:spPr>
          <p:txBody>
            <a:bodyPr wrap="square" rtlCol="0">
              <a:spAutoFit/>
            </a:bodyPr>
            <a:lstStyle/>
            <a:p>
              <a:endParaRPr lang="zh-CN" altLang="en-US" sz="3200" dirty="0">
                <a:solidFill>
                  <a:srgbClr val="BE614F"/>
                </a:solidFill>
              </a:endParaRPr>
            </a:p>
          </p:txBody>
        </p:sp>
        <p:sp>
          <p:nvSpPr>
            <p:cNvPr id="49" name="文本框 48">
              <a:extLst>
                <a:ext uri="{FF2B5EF4-FFF2-40B4-BE49-F238E27FC236}">
                  <a16:creationId xmlns:a16="http://schemas.microsoft.com/office/drawing/2014/main" id="{3ECDD45E-BB4E-4204-8A75-49B1FFC23CA2}"/>
                </a:ext>
              </a:extLst>
            </p:cNvPr>
            <p:cNvSpPr txBox="1"/>
            <p:nvPr/>
          </p:nvSpPr>
          <p:spPr>
            <a:xfrm rot="5400000">
              <a:off x="3591563" y="3246256"/>
              <a:ext cx="396234" cy="584775"/>
            </a:xfrm>
            <a:prstGeom prst="rect">
              <a:avLst/>
            </a:prstGeom>
            <a:noFill/>
          </p:spPr>
          <p:txBody>
            <a:bodyPr wrap="square" rtlCol="0">
              <a:spAutoFit/>
            </a:bodyPr>
            <a:lstStyle/>
            <a:p>
              <a:endParaRPr lang="zh-CN" altLang="en-US" sz="3200" dirty="0">
                <a:solidFill>
                  <a:srgbClr val="BE614F"/>
                </a:solidFill>
              </a:endParaRPr>
            </a:p>
          </p:txBody>
        </p:sp>
      </p:grpSp>
      <p:sp>
        <p:nvSpPr>
          <p:cNvPr id="50" name="文本框 49">
            <a:extLst>
              <a:ext uri="{FF2B5EF4-FFF2-40B4-BE49-F238E27FC236}">
                <a16:creationId xmlns:a16="http://schemas.microsoft.com/office/drawing/2014/main" id="{7D390D7B-4C5E-4786-9B49-0C909F615C2A}"/>
              </a:ext>
            </a:extLst>
          </p:cNvPr>
          <p:cNvSpPr txBox="1"/>
          <p:nvPr/>
        </p:nvSpPr>
        <p:spPr>
          <a:xfrm>
            <a:off x="8117703" y="3835333"/>
            <a:ext cx="677108" cy="2554545"/>
          </a:xfrm>
          <a:prstGeom prst="rect">
            <a:avLst/>
          </a:prstGeom>
          <a:noFill/>
        </p:spPr>
        <p:txBody>
          <a:bodyPr vert="eaVert" wrap="none" rtlCol="0">
            <a:spAutoFit/>
          </a:bodyPr>
          <a:lstStyle/>
          <a:p>
            <a:r>
              <a:rPr lang="zh-CN" altLang="en-US" sz="3200" dirty="0">
                <a:solidFill>
                  <a:schemeClr val="bg1"/>
                </a:solidFill>
                <a:latin typeface="字魂209号-月影手书" panose="00000500000000000000" pitchFamily="2" charset="-122"/>
                <a:ea typeface="字魂209号-月影手书" panose="00000500000000000000" pitchFamily="2" charset="-122"/>
              </a:rPr>
              <a:t>汇报人：方莹</a:t>
            </a:r>
          </a:p>
        </p:txBody>
      </p:sp>
    </p:spTree>
    <p:extLst>
      <p:ext uri="{BB962C8B-B14F-4D97-AF65-F5344CB8AC3E}">
        <p14:creationId xmlns:p14="http://schemas.microsoft.com/office/powerpoint/2010/main" val="1228283570"/>
      </p:ext>
    </p:extLst>
  </p:cSld>
  <p:clrMapOvr>
    <a:masterClrMapping/>
  </p:clrMapOvr>
  <p:transition spd="slow" advTm="2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研读</a:t>
            </a:r>
          </a:p>
        </p:txBody>
      </p:sp>
      <p:sp>
        <p:nvSpPr>
          <p:cNvPr id="7" name="文本框 6">
            <a:extLst>
              <a:ext uri="{FF2B5EF4-FFF2-40B4-BE49-F238E27FC236}">
                <a16:creationId xmlns:a16="http://schemas.microsoft.com/office/drawing/2014/main" id="{BE9C2585-6D5A-44E8-934A-B3FC7950FC5C}"/>
              </a:ext>
            </a:extLst>
          </p:cNvPr>
          <p:cNvSpPr txBox="1"/>
          <p:nvPr/>
        </p:nvSpPr>
        <p:spPr>
          <a:xfrm>
            <a:off x="1554759" y="1591422"/>
            <a:ext cx="9887824" cy="369332"/>
          </a:xfrm>
          <a:prstGeom prst="rect">
            <a:avLst/>
          </a:prstGeom>
          <a:noFill/>
        </p:spPr>
        <p:txBody>
          <a:bodyPr wrap="square" rtlCol="0">
            <a:spAutoFit/>
          </a:bodyPr>
          <a:lstStyle/>
          <a:p>
            <a:r>
              <a:rPr lang="zh-CN" altLang="en-US" b="1" dirty="0">
                <a:solidFill>
                  <a:srgbClr val="FFC000"/>
                </a:solidFill>
                <a:latin typeface="字魂36号-正文宋楷" panose="02010600030101010101" charset="-122"/>
                <a:ea typeface="字魂36号-正文宋楷" panose="02010600030101010101" charset="-122"/>
              </a:rPr>
              <a:t>这篇论文发表在顶会</a:t>
            </a:r>
            <a:r>
              <a:rPr lang="en-US" altLang="zh-CN" b="1" dirty="0">
                <a:solidFill>
                  <a:srgbClr val="FFC000"/>
                </a:solidFill>
                <a:latin typeface="字魂36号-正文宋楷" panose="02010600030101010101" charset="-122"/>
                <a:ea typeface="字魂36号-正文宋楷" panose="02010600030101010101" charset="-122"/>
              </a:rPr>
              <a:t>SIGMOD 2019</a:t>
            </a:r>
            <a:r>
              <a:rPr lang="zh-CN" altLang="en-US" b="1" dirty="0">
                <a:solidFill>
                  <a:srgbClr val="FFC000"/>
                </a:solidFill>
                <a:latin typeface="字魂36号-正文宋楷" panose="02010600030101010101" charset="-122"/>
                <a:ea typeface="字魂36号-正文宋楷" panose="02010600030101010101" charset="-122"/>
              </a:rPr>
              <a:t>上，题目为</a:t>
            </a:r>
            <a:r>
              <a:rPr lang="en-US" altLang="zh-CN" b="1" dirty="0">
                <a:solidFill>
                  <a:srgbClr val="FFC000"/>
                </a:solidFill>
                <a:latin typeface="字魂36号-正文宋楷" panose="02010600030101010101" charset="-122"/>
                <a:ea typeface="字魂36号-正文宋楷" panose="02010600030101010101" charset="-122"/>
              </a:rPr>
              <a:t>《Towards Scaling Blockchain Systems via </a:t>
            </a:r>
            <a:r>
              <a:rPr lang="en-US" altLang="zh-CN" b="1" dirty="0" err="1">
                <a:solidFill>
                  <a:srgbClr val="FFC000"/>
                </a:solidFill>
                <a:latin typeface="字魂36号-正文宋楷" panose="02010600030101010101" charset="-122"/>
                <a:ea typeface="字魂36号-正文宋楷" panose="02010600030101010101" charset="-122"/>
              </a:rPr>
              <a:t>Sharding</a:t>
            </a:r>
            <a:r>
              <a:rPr lang="en-US" altLang="zh-CN" b="1" dirty="0">
                <a:solidFill>
                  <a:srgbClr val="FFC000"/>
                </a:solidFill>
                <a:latin typeface="字魂36号-正文宋楷" panose="02010600030101010101" charset="-122"/>
                <a:ea typeface="字魂36号-正文宋楷" panose="02010600030101010101" charset="-122"/>
              </a:rPr>
              <a:t>》</a:t>
            </a:r>
          </a:p>
        </p:txBody>
      </p:sp>
      <p:grpSp>
        <p:nvGrpSpPr>
          <p:cNvPr id="8" name="组合 7">
            <a:extLst>
              <a:ext uri="{FF2B5EF4-FFF2-40B4-BE49-F238E27FC236}">
                <a16:creationId xmlns:a16="http://schemas.microsoft.com/office/drawing/2014/main" id="{30906659-DD00-487E-A367-70D7A9D9CA11}"/>
              </a:ext>
            </a:extLst>
          </p:cNvPr>
          <p:cNvGrpSpPr/>
          <p:nvPr/>
        </p:nvGrpSpPr>
        <p:grpSpPr>
          <a:xfrm>
            <a:off x="3863379" y="2592760"/>
            <a:ext cx="4465242" cy="2673818"/>
            <a:chOff x="3863379" y="1879696"/>
            <a:chExt cx="4465242" cy="2673818"/>
          </a:xfrm>
        </p:grpSpPr>
        <p:pic>
          <p:nvPicPr>
            <p:cNvPr id="4" name="图片 3">
              <a:extLst>
                <a:ext uri="{FF2B5EF4-FFF2-40B4-BE49-F238E27FC236}">
                  <a16:creationId xmlns:a16="http://schemas.microsoft.com/office/drawing/2014/main" id="{9CF97BBF-05F9-4B8F-9D5B-7A656D00A6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63379" y="1879696"/>
              <a:ext cx="4465242" cy="2673818"/>
            </a:xfrm>
            <a:prstGeom prst="rect">
              <a:avLst/>
            </a:prstGeom>
          </p:spPr>
        </p:pic>
        <p:sp>
          <p:nvSpPr>
            <p:cNvPr id="5" name="矩形 4">
              <a:extLst>
                <a:ext uri="{FF2B5EF4-FFF2-40B4-BE49-F238E27FC236}">
                  <a16:creationId xmlns:a16="http://schemas.microsoft.com/office/drawing/2014/main" id="{762CAA58-3D39-40CD-8DE0-C8A9126AF338}"/>
                </a:ext>
              </a:extLst>
            </p:cNvPr>
            <p:cNvSpPr/>
            <p:nvPr/>
          </p:nvSpPr>
          <p:spPr>
            <a:xfrm>
              <a:off x="5251508" y="3305262"/>
              <a:ext cx="1124125" cy="102345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7111728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挑战</a:t>
            </a:r>
          </a:p>
        </p:txBody>
      </p:sp>
      <p:sp>
        <p:nvSpPr>
          <p:cNvPr id="7" name="文本框 6">
            <a:extLst>
              <a:ext uri="{FF2B5EF4-FFF2-40B4-BE49-F238E27FC236}">
                <a16:creationId xmlns:a16="http://schemas.microsoft.com/office/drawing/2014/main" id="{BE9C2585-6D5A-44E8-934A-B3FC7950FC5C}"/>
              </a:ext>
            </a:extLst>
          </p:cNvPr>
          <p:cNvSpPr txBox="1"/>
          <p:nvPr/>
        </p:nvSpPr>
        <p:spPr>
          <a:xfrm>
            <a:off x="1487647" y="1473715"/>
            <a:ext cx="9887824" cy="923330"/>
          </a:xfrm>
          <a:prstGeom prst="rect">
            <a:avLst/>
          </a:prstGeom>
          <a:noFill/>
        </p:spPr>
        <p:txBody>
          <a:bodyPr wrap="square" rtlCol="0">
            <a:spAutoFit/>
          </a:bodyPr>
          <a:lstStyle/>
          <a:p>
            <a:r>
              <a:rPr lang="zh-CN" altLang="en-US" b="1" dirty="0">
                <a:solidFill>
                  <a:schemeClr val="bg1"/>
                </a:solidFill>
                <a:latin typeface="字魂36号-正文宋楷" panose="02010600030101010101" charset="-122"/>
                <a:ea typeface="字魂36号-正文宋楷" panose="02010600030101010101" charset="-122"/>
              </a:rPr>
              <a:t>（</a:t>
            </a:r>
            <a:r>
              <a:rPr lang="en-US" altLang="zh-CN" b="1" dirty="0">
                <a:solidFill>
                  <a:schemeClr val="bg1"/>
                </a:solidFill>
                <a:latin typeface="字魂36号-正文宋楷" panose="02010600030101010101" charset="-122"/>
                <a:ea typeface="字魂36号-正文宋楷" panose="02010600030101010101" charset="-122"/>
              </a:rPr>
              <a:t>1</a:t>
            </a:r>
            <a:r>
              <a:rPr lang="zh-CN" altLang="en-US" b="1" dirty="0">
                <a:solidFill>
                  <a:schemeClr val="bg1"/>
                </a:solidFill>
                <a:latin typeface="字魂36号-正文宋楷" panose="02010600030101010101" charset="-122"/>
                <a:ea typeface="字魂36号-正文宋楷" panose="02010600030101010101" charset="-122"/>
              </a:rPr>
              <a:t>）一个委员会内的共识算法如何设计？在节点数很多的情况下（</a:t>
            </a:r>
            <a:r>
              <a:rPr lang="en-US" altLang="zh-CN" b="1" dirty="0">
                <a:solidFill>
                  <a:schemeClr val="bg1"/>
                </a:solidFill>
                <a:latin typeface="字魂36号-正文宋楷" panose="02010600030101010101" charset="-122"/>
                <a:ea typeface="字魂36号-正文宋楷" panose="02010600030101010101" charset="-122"/>
              </a:rPr>
              <a:t>&gt;100</a:t>
            </a:r>
            <a:r>
              <a:rPr lang="zh-CN" altLang="en-US" b="1" dirty="0">
                <a:solidFill>
                  <a:schemeClr val="bg1"/>
                </a:solidFill>
                <a:latin typeface="字魂36号-正文宋楷" panose="02010600030101010101" charset="-122"/>
                <a:ea typeface="字魂36号-正文宋楷" panose="02010600030101010101" charset="-122"/>
              </a:rPr>
              <a:t>）拜占庭容错算法速度慢。如下图，当系统节点个数大于</a:t>
            </a:r>
            <a:r>
              <a:rPr lang="en-US" altLang="zh-CN" b="1" dirty="0">
                <a:solidFill>
                  <a:schemeClr val="bg1"/>
                </a:solidFill>
                <a:latin typeface="字魂36号-正文宋楷" panose="02010600030101010101" charset="-122"/>
                <a:ea typeface="字魂36号-正文宋楷" panose="02010600030101010101" charset="-122"/>
              </a:rPr>
              <a:t>67</a:t>
            </a:r>
            <a:r>
              <a:rPr lang="zh-CN" altLang="en-US" b="1" dirty="0">
                <a:solidFill>
                  <a:schemeClr val="bg1"/>
                </a:solidFill>
                <a:latin typeface="字魂36号-正文宋楷" panose="02010600030101010101" charset="-122"/>
                <a:ea typeface="字魂36号-正文宋楷" panose="02010600030101010101" charset="-122"/>
              </a:rPr>
              <a:t>的时候，系统吞吐量下降到了很小的数值。</a:t>
            </a:r>
            <a:r>
              <a:rPr lang="zh-CN" altLang="en-US" b="1" dirty="0">
                <a:solidFill>
                  <a:srgbClr val="FFC000"/>
                </a:solidFill>
                <a:latin typeface="字魂36号-正文宋楷" panose="02010600030101010101" charset="-122"/>
                <a:ea typeface="字魂36号-正文宋楷" panose="02010600030101010101" charset="-122"/>
              </a:rPr>
              <a:t>我们是否可以在保证安全共识的情况下尽可能减少一个委员会内的节点个数呢？</a:t>
            </a:r>
            <a:endParaRPr lang="en-US" altLang="zh-CN" b="1" dirty="0">
              <a:solidFill>
                <a:srgbClr val="FFC000"/>
              </a:solidFill>
              <a:latin typeface="字魂36号-正文宋楷" panose="02010600030101010101" charset="-122"/>
              <a:ea typeface="字魂36号-正文宋楷" panose="02010600030101010101" charset="-122"/>
            </a:endParaRPr>
          </a:p>
        </p:txBody>
      </p:sp>
      <p:pic>
        <p:nvPicPr>
          <p:cNvPr id="2" name="图片 1">
            <a:extLst>
              <a:ext uri="{FF2B5EF4-FFF2-40B4-BE49-F238E27FC236}">
                <a16:creationId xmlns:a16="http://schemas.microsoft.com/office/drawing/2014/main" id="{15C3A0BA-C35A-4C3E-A316-5E72D4D6DAB5}"/>
              </a:ext>
            </a:extLst>
          </p:cNvPr>
          <p:cNvPicPr>
            <a:picLocks noChangeAspect="1"/>
          </p:cNvPicPr>
          <p:nvPr/>
        </p:nvPicPr>
        <p:blipFill>
          <a:blip r:embed="rId2"/>
          <a:stretch>
            <a:fillRect/>
          </a:stretch>
        </p:blipFill>
        <p:spPr>
          <a:xfrm>
            <a:off x="3472009" y="2752360"/>
            <a:ext cx="5697157" cy="3057375"/>
          </a:xfrm>
          <a:prstGeom prst="rect">
            <a:avLst/>
          </a:prstGeom>
        </p:spPr>
      </p:pic>
    </p:spTree>
    <p:extLst>
      <p:ext uri="{BB962C8B-B14F-4D97-AF65-F5344CB8AC3E}">
        <p14:creationId xmlns:p14="http://schemas.microsoft.com/office/powerpoint/2010/main" val="166492582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挑战</a:t>
            </a:r>
          </a:p>
        </p:txBody>
      </p:sp>
      <p:sp>
        <p:nvSpPr>
          <p:cNvPr id="7" name="文本框 6">
            <a:extLst>
              <a:ext uri="{FF2B5EF4-FFF2-40B4-BE49-F238E27FC236}">
                <a16:creationId xmlns:a16="http://schemas.microsoft.com/office/drawing/2014/main" id="{BE9C2585-6D5A-44E8-934A-B3FC7950FC5C}"/>
              </a:ext>
            </a:extLst>
          </p:cNvPr>
          <p:cNvSpPr txBox="1"/>
          <p:nvPr/>
        </p:nvSpPr>
        <p:spPr>
          <a:xfrm>
            <a:off x="1378591" y="1557497"/>
            <a:ext cx="9887824" cy="2585323"/>
          </a:xfrm>
          <a:prstGeom prst="rect">
            <a:avLst/>
          </a:prstGeom>
          <a:noFill/>
        </p:spPr>
        <p:txBody>
          <a:bodyPr wrap="square" rtlCol="0">
            <a:spAutoFit/>
          </a:bodyPr>
          <a:lstStyle/>
          <a:p>
            <a:r>
              <a:rPr lang="zh-CN" altLang="en-US" b="1" dirty="0">
                <a:solidFill>
                  <a:schemeClr val="bg1"/>
                </a:solidFill>
                <a:latin typeface="字魂36号-正文宋楷" panose="02010600030101010101" charset="-122"/>
                <a:ea typeface="字魂36号-正文宋楷" panose="02010600030101010101" charset="-122"/>
              </a:rPr>
              <a:t>（</a:t>
            </a:r>
            <a:r>
              <a:rPr lang="en-US" altLang="zh-CN" b="1" dirty="0">
                <a:solidFill>
                  <a:schemeClr val="bg1"/>
                </a:solidFill>
                <a:latin typeface="字魂36号-正文宋楷" panose="02010600030101010101" charset="-122"/>
                <a:ea typeface="字魂36号-正文宋楷" panose="02010600030101010101" charset="-122"/>
              </a:rPr>
              <a:t>2</a:t>
            </a:r>
            <a:r>
              <a:rPr lang="zh-CN" altLang="en-US" b="1" dirty="0">
                <a:solidFill>
                  <a:schemeClr val="bg1"/>
                </a:solidFill>
                <a:latin typeface="字魂36号-正文宋楷" panose="02010600030101010101" charset="-122"/>
                <a:ea typeface="字魂36号-正文宋楷" panose="02010600030101010101" charset="-122"/>
              </a:rPr>
              <a:t>）</a:t>
            </a:r>
            <a:r>
              <a:rPr lang="zh-CN" altLang="en-US" b="1" dirty="0">
                <a:solidFill>
                  <a:srgbClr val="FFC000"/>
                </a:solidFill>
                <a:latin typeface="字魂36号-正文宋楷" panose="02010600030101010101" charset="-122"/>
                <a:ea typeface="字魂36号-正文宋楷" panose="02010600030101010101" charset="-122"/>
              </a:rPr>
              <a:t>需要一个有效且安全的方式来分配节点到各个委员会</a:t>
            </a:r>
            <a:r>
              <a:rPr lang="zh-CN" altLang="en-US" b="1" dirty="0">
                <a:solidFill>
                  <a:schemeClr val="bg1"/>
                </a:solidFill>
                <a:latin typeface="字魂36号-正文宋楷" panose="02010600030101010101" charset="-122"/>
                <a:ea typeface="字魂36号-正文宋楷" panose="02010600030101010101" charset="-122"/>
              </a:rPr>
              <a:t>，避免在一个委员会内有过多的恶意节点。</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假设整个区块链网络有</a:t>
            </a:r>
            <a:r>
              <a:rPr lang="en-US" altLang="zh-CN" b="1" dirty="0">
                <a:solidFill>
                  <a:schemeClr val="bg1"/>
                </a:solidFill>
                <a:latin typeface="字魂36号-正文宋楷" panose="02010600030101010101" charset="-122"/>
                <a:ea typeface="字魂36号-正文宋楷" panose="02010600030101010101" charset="-122"/>
              </a:rPr>
              <a:t>100</a:t>
            </a:r>
            <a:r>
              <a:rPr lang="zh-CN" altLang="en-US" b="1" dirty="0">
                <a:solidFill>
                  <a:schemeClr val="bg1"/>
                </a:solidFill>
                <a:latin typeface="字魂36号-正文宋楷" panose="02010600030101010101" charset="-122"/>
                <a:ea typeface="字魂36号-正文宋楷" panose="02010600030101010101" charset="-122"/>
              </a:rPr>
              <a:t>个节点，分为</a:t>
            </a:r>
            <a:r>
              <a:rPr lang="en-US" altLang="zh-CN" b="1" dirty="0">
                <a:solidFill>
                  <a:schemeClr val="bg1"/>
                </a:solidFill>
                <a:latin typeface="字魂36号-正文宋楷" panose="02010600030101010101" charset="-122"/>
                <a:ea typeface="字魂36号-正文宋楷" panose="02010600030101010101" charset="-122"/>
              </a:rPr>
              <a:t>5</a:t>
            </a:r>
            <a:r>
              <a:rPr lang="zh-CN" altLang="en-US" b="1" dirty="0">
                <a:solidFill>
                  <a:schemeClr val="bg1"/>
                </a:solidFill>
                <a:latin typeface="字魂36号-正文宋楷" panose="02010600030101010101" charset="-122"/>
                <a:ea typeface="字魂36号-正文宋楷" panose="02010600030101010101" charset="-122"/>
              </a:rPr>
              <a:t>个委员会，每一个委员会有</a:t>
            </a:r>
            <a:r>
              <a:rPr lang="en-US" altLang="zh-CN" b="1" dirty="0">
                <a:solidFill>
                  <a:schemeClr val="bg1"/>
                </a:solidFill>
                <a:latin typeface="字魂36号-正文宋楷" panose="02010600030101010101" charset="-122"/>
                <a:ea typeface="字魂36号-正文宋楷" panose="02010600030101010101" charset="-122"/>
              </a:rPr>
              <a:t>20</a:t>
            </a:r>
            <a:r>
              <a:rPr lang="zh-CN" altLang="en-US" b="1" dirty="0">
                <a:solidFill>
                  <a:schemeClr val="bg1"/>
                </a:solidFill>
                <a:latin typeface="字魂36号-正文宋楷" panose="02010600030101010101" charset="-122"/>
                <a:ea typeface="字魂36号-正文宋楷" panose="02010600030101010101" charset="-122"/>
              </a:rPr>
              <a:t>个节点，且使用的是拜占庭容错共识算法。假设其中恶意节点有</a:t>
            </a:r>
            <a:r>
              <a:rPr lang="en-US" altLang="zh-CN" b="1" dirty="0">
                <a:solidFill>
                  <a:schemeClr val="bg1"/>
                </a:solidFill>
                <a:latin typeface="字魂36号-正文宋楷" panose="02010600030101010101" charset="-122"/>
                <a:ea typeface="字魂36号-正文宋楷" panose="02010600030101010101" charset="-122"/>
              </a:rPr>
              <a:t>10</a:t>
            </a:r>
            <a:r>
              <a:rPr lang="zh-CN" altLang="en-US" b="1" dirty="0">
                <a:solidFill>
                  <a:schemeClr val="bg1"/>
                </a:solidFill>
                <a:latin typeface="字魂36号-正文宋楷" panose="02010600030101010101" charset="-122"/>
                <a:ea typeface="字魂36号-正文宋楷" panose="02010600030101010101" charset="-122"/>
              </a:rPr>
              <a:t>个，并且它们之间相互串通。如果这些恶意节点全部被分配到一个委员会里面，就会有大问题，它们就能够控着这个委员会的共识结果。</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解决这个分配问题的一个方法是将这些恶意节点分散到各个委员会里面，使得每一个委员会所包含恶意节点的数量尽可能少。</a:t>
            </a:r>
            <a:endParaRPr lang="en-US" altLang="zh-CN" b="1" dirty="0">
              <a:solidFill>
                <a:srgbClr val="FFC000"/>
              </a:solidFill>
              <a:latin typeface="字魂36号-正文宋楷" panose="02010600030101010101" charset="-122"/>
              <a:ea typeface="字魂36号-正文宋楷" panose="02010600030101010101" charset="-122"/>
            </a:endParaRPr>
          </a:p>
        </p:txBody>
      </p:sp>
      <p:pic>
        <p:nvPicPr>
          <p:cNvPr id="3" name="图片 2">
            <a:extLst>
              <a:ext uri="{FF2B5EF4-FFF2-40B4-BE49-F238E27FC236}">
                <a16:creationId xmlns:a16="http://schemas.microsoft.com/office/drawing/2014/main" id="{F52FA525-0F4F-4C5C-92A9-81AC1AA23C00}"/>
              </a:ext>
            </a:extLst>
          </p:cNvPr>
          <p:cNvPicPr>
            <a:picLocks noChangeAspect="1"/>
          </p:cNvPicPr>
          <p:nvPr/>
        </p:nvPicPr>
        <p:blipFill>
          <a:blip r:embed="rId2"/>
          <a:stretch>
            <a:fillRect/>
          </a:stretch>
        </p:blipFill>
        <p:spPr>
          <a:xfrm>
            <a:off x="4914676" y="4142820"/>
            <a:ext cx="3335066" cy="2408199"/>
          </a:xfrm>
          <a:prstGeom prst="rect">
            <a:avLst/>
          </a:prstGeom>
        </p:spPr>
      </p:pic>
    </p:spTree>
    <p:extLst>
      <p:ext uri="{BB962C8B-B14F-4D97-AF65-F5344CB8AC3E}">
        <p14:creationId xmlns:p14="http://schemas.microsoft.com/office/powerpoint/2010/main" val="222618739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挑战</a:t>
            </a:r>
          </a:p>
        </p:txBody>
      </p:sp>
      <p:sp>
        <p:nvSpPr>
          <p:cNvPr id="5" name="文本框 4">
            <a:extLst>
              <a:ext uri="{FF2B5EF4-FFF2-40B4-BE49-F238E27FC236}">
                <a16:creationId xmlns:a16="http://schemas.microsoft.com/office/drawing/2014/main" id="{7BF12C01-8AF5-400E-8DF6-1F40D669E5B5}"/>
              </a:ext>
            </a:extLst>
          </p:cNvPr>
          <p:cNvSpPr txBox="1"/>
          <p:nvPr/>
        </p:nvSpPr>
        <p:spPr>
          <a:xfrm>
            <a:off x="1605093" y="1990962"/>
            <a:ext cx="9887824" cy="646331"/>
          </a:xfrm>
          <a:prstGeom prst="rect">
            <a:avLst/>
          </a:prstGeom>
          <a:noFill/>
        </p:spPr>
        <p:txBody>
          <a:bodyPr wrap="square" rtlCol="0">
            <a:spAutoFit/>
          </a:bodyPr>
          <a:lstStyle/>
          <a:p>
            <a:r>
              <a:rPr lang="zh-CN" altLang="en-US" b="1" dirty="0">
                <a:solidFill>
                  <a:schemeClr val="bg1"/>
                </a:solidFill>
                <a:latin typeface="字魂36号-正文宋楷" panose="02010600030101010101" charset="-122"/>
                <a:ea typeface="字魂36号-正文宋楷" panose="02010600030101010101" charset="-122"/>
              </a:rPr>
              <a:t>（</a:t>
            </a:r>
            <a:r>
              <a:rPr lang="en-US" altLang="zh-CN" b="1" dirty="0">
                <a:solidFill>
                  <a:schemeClr val="bg1"/>
                </a:solidFill>
                <a:latin typeface="字魂36号-正文宋楷" panose="02010600030101010101" charset="-122"/>
                <a:ea typeface="字魂36号-正文宋楷" panose="02010600030101010101" charset="-122"/>
              </a:rPr>
              <a:t>3</a:t>
            </a:r>
            <a:r>
              <a:rPr lang="zh-CN" altLang="en-US" b="1" dirty="0">
                <a:solidFill>
                  <a:schemeClr val="bg1"/>
                </a:solidFill>
                <a:latin typeface="字魂36号-正文宋楷" panose="02010600030101010101" charset="-122"/>
                <a:ea typeface="字魂36号-正文宋楷" panose="02010600030101010101" charset="-122"/>
              </a:rPr>
              <a:t>）不同的委员会之间有时候是需要通信的，也就是数据读取或者说跨委员会的交易，我们希望</a:t>
            </a:r>
            <a:r>
              <a:rPr lang="zh-CN" altLang="en-US" b="1" dirty="0">
                <a:solidFill>
                  <a:srgbClr val="FFC000"/>
                </a:solidFill>
                <a:latin typeface="字魂36号-正文宋楷" panose="02010600030101010101" charset="-122"/>
                <a:ea typeface="字魂36号-正文宋楷" panose="02010600030101010101" charset="-122"/>
              </a:rPr>
              <a:t>委员会之间的通信具有隔离性和原子性。</a:t>
            </a:r>
            <a:endParaRPr lang="en-US" altLang="zh-CN" b="1" dirty="0">
              <a:solidFill>
                <a:srgbClr val="FFC000"/>
              </a:solidFill>
              <a:latin typeface="字魂36号-正文宋楷" panose="02010600030101010101" charset="-122"/>
              <a:ea typeface="字魂36号-正文宋楷" panose="02010600030101010101" charset="-122"/>
            </a:endParaRPr>
          </a:p>
        </p:txBody>
      </p:sp>
      <p:pic>
        <p:nvPicPr>
          <p:cNvPr id="2" name="图片 1">
            <a:extLst>
              <a:ext uri="{FF2B5EF4-FFF2-40B4-BE49-F238E27FC236}">
                <a16:creationId xmlns:a16="http://schemas.microsoft.com/office/drawing/2014/main" id="{14CDB561-2FFB-4D0F-ABBB-4E977B8A1A5B}"/>
              </a:ext>
            </a:extLst>
          </p:cNvPr>
          <p:cNvPicPr>
            <a:picLocks noChangeAspect="1"/>
          </p:cNvPicPr>
          <p:nvPr/>
        </p:nvPicPr>
        <p:blipFill>
          <a:blip r:embed="rId2"/>
          <a:stretch>
            <a:fillRect/>
          </a:stretch>
        </p:blipFill>
        <p:spPr>
          <a:xfrm>
            <a:off x="2954732" y="2914942"/>
            <a:ext cx="5534928" cy="3233979"/>
          </a:xfrm>
          <a:prstGeom prst="rect">
            <a:avLst/>
          </a:prstGeom>
        </p:spPr>
      </p:pic>
    </p:spTree>
    <p:extLst>
      <p:ext uri="{BB962C8B-B14F-4D97-AF65-F5344CB8AC3E}">
        <p14:creationId xmlns:p14="http://schemas.microsoft.com/office/powerpoint/2010/main" val="88896253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解决方案</a:t>
            </a:r>
          </a:p>
        </p:txBody>
      </p:sp>
      <p:sp>
        <p:nvSpPr>
          <p:cNvPr id="5" name="文本框 4">
            <a:extLst>
              <a:ext uri="{FF2B5EF4-FFF2-40B4-BE49-F238E27FC236}">
                <a16:creationId xmlns:a16="http://schemas.microsoft.com/office/drawing/2014/main" id="{EAADE55E-D1F4-4987-80B8-A6CF38F325C2}"/>
              </a:ext>
            </a:extLst>
          </p:cNvPr>
          <p:cNvSpPr txBox="1"/>
          <p:nvPr/>
        </p:nvSpPr>
        <p:spPr>
          <a:xfrm>
            <a:off x="1277922" y="1272380"/>
            <a:ext cx="9887824" cy="3046988"/>
          </a:xfrm>
          <a:prstGeom prst="rect">
            <a:avLst/>
          </a:prstGeom>
          <a:noFill/>
        </p:spPr>
        <p:txBody>
          <a:bodyPr wrap="square" rtlCol="0">
            <a:spAutoFit/>
          </a:bodyPr>
          <a:lstStyle/>
          <a:p>
            <a:r>
              <a:rPr lang="zh-CN" altLang="en-US" b="1" dirty="0">
                <a:solidFill>
                  <a:schemeClr val="bg1"/>
                </a:solidFill>
                <a:latin typeface="字魂36号-正文宋楷" panose="02010600030101010101" charset="-122"/>
                <a:ea typeface="字魂36号-正文宋楷" panose="02010600030101010101" charset="-122"/>
              </a:rPr>
              <a:t>根据第一个挑战（</a:t>
            </a:r>
            <a:r>
              <a:rPr lang="zh-CN" altLang="en-US" b="1" dirty="0">
                <a:solidFill>
                  <a:srgbClr val="FFC000"/>
                </a:solidFill>
                <a:latin typeface="字魂36号-正文宋楷" panose="02010600030101010101" charset="-122"/>
                <a:ea typeface="字魂36号-正文宋楷" panose="02010600030101010101" charset="-122"/>
              </a:rPr>
              <a:t>我们是否可以在保证安全共识的情况下尽可能减少一个委员会内的节点个数呢？ </a:t>
            </a:r>
            <a:r>
              <a:rPr lang="zh-CN" altLang="en-US" b="1" dirty="0">
                <a:solidFill>
                  <a:schemeClr val="bg1"/>
                </a:solidFill>
                <a:latin typeface="字魂36号-正文宋楷" panose="02010600030101010101" charset="-122"/>
                <a:ea typeface="字魂36号-正文宋楷" panose="02010600030101010101" charset="-122"/>
              </a:rPr>
              <a:t>），提出了：</a:t>
            </a:r>
          </a:p>
          <a:p>
            <a:endParaRPr lang="zh-CN" altLang="en-US"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论文使用了</a:t>
            </a:r>
            <a:r>
              <a:rPr lang="en-US" altLang="zh-CN" b="1" dirty="0">
                <a:solidFill>
                  <a:schemeClr val="bg1"/>
                </a:solidFill>
                <a:latin typeface="字魂36号-正文宋楷" panose="02010600030101010101" charset="-122"/>
                <a:ea typeface="字魂36号-正文宋楷" panose="02010600030101010101" charset="-122"/>
              </a:rPr>
              <a:t>TEE+PBFT</a:t>
            </a:r>
            <a:r>
              <a:rPr lang="zh-CN" altLang="en-US" b="1" dirty="0">
                <a:solidFill>
                  <a:schemeClr val="bg1"/>
                </a:solidFill>
                <a:latin typeface="字魂36号-正文宋楷" panose="02010600030101010101" charset="-122"/>
                <a:ea typeface="字魂36号-正文宋楷" panose="02010600030101010101" charset="-122"/>
              </a:rPr>
              <a:t>来改进共识算法（</a:t>
            </a:r>
            <a:r>
              <a:rPr lang="en-US" altLang="zh-CN" b="1" dirty="0">
                <a:solidFill>
                  <a:schemeClr val="bg1"/>
                </a:solidFill>
                <a:latin typeface="字魂36号-正文宋楷" panose="02010600030101010101" charset="-122"/>
                <a:ea typeface="字魂36号-正文宋楷" panose="02010600030101010101" charset="-122"/>
              </a:rPr>
              <a:t>TEE</a:t>
            </a:r>
            <a:r>
              <a:rPr lang="zh-CN" altLang="en-US" b="1" dirty="0">
                <a:solidFill>
                  <a:schemeClr val="bg1"/>
                </a:solidFill>
                <a:latin typeface="字魂36号-正文宋楷" panose="02010600030101010101" charset="-122"/>
                <a:ea typeface="字魂36号-正文宋楷" panose="02010600030101010101" charset="-122"/>
              </a:rPr>
              <a:t>，可信执行环境，可参考本人这篇文章）。</a:t>
            </a:r>
            <a:r>
              <a:rPr lang="en-US" altLang="zh-CN" b="1" dirty="0">
                <a:solidFill>
                  <a:schemeClr val="bg1"/>
                </a:solidFill>
                <a:latin typeface="字魂36号-正文宋楷" panose="02010600030101010101" charset="-122"/>
                <a:ea typeface="字魂36号-正文宋楷" panose="02010600030101010101" charset="-122"/>
              </a:rPr>
              <a:t>PBFT</a:t>
            </a:r>
            <a:r>
              <a:rPr lang="zh-CN" altLang="en-US" b="1" dirty="0">
                <a:solidFill>
                  <a:schemeClr val="bg1"/>
                </a:solidFill>
                <a:latin typeface="字魂36号-正文宋楷" panose="02010600030101010101" charset="-122"/>
                <a:ea typeface="字魂36号-正文宋楷" panose="02010600030101010101" charset="-122"/>
              </a:rPr>
              <a:t>算法的安全假设为恶意节点的个数不大于</a:t>
            </a:r>
            <a:r>
              <a:rPr lang="en-US" altLang="zh-CN" b="1" dirty="0">
                <a:solidFill>
                  <a:schemeClr val="bg1"/>
                </a:solidFill>
                <a:latin typeface="字魂36号-正文宋楷" panose="02010600030101010101" charset="-122"/>
                <a:ea typeface="字魂36号-正文宋楷" panose="02010600030101010101" charset="-122"/>
              </a:rPr>
              <a:t>f</a:t>
            </a:r>
            <a:r>
              <a:rPr lang="zh-CN" altLang="en-US" b="1" dirty="0">
                <a:solidFill>
                  <a:schemeClr val="bg1"/>
                </a:solidFill>
                <a:latin typeface="字魂36号-正文宋楷" panose="02010600030101010101" charset="-122"/>
                <a:ea typeface="字魂36号-正文宋楷" panose="02010600030101010101" charset="-122"/>
              </a:rPr>
              <a:t>，其中</a:t>
            </a:r>
            <a:r>
              <a:rPr lang="en-US" altLang="zh-CN" b="1" dirty="0">
                <a:solidFill>
                  <a:schemeClr val="bg1"/>
                </a:solidFill>
                <a:latin typeface="字魂36号-正文宋楷" panose="02010600030101010101" charset="-122"/>
                <a:ea typeface="字魂36号-正文宋楷" panose="02010600030101010101" charset="-122"/>
              </a:rPr>
              <a:t>N=3f+1</a:t>
            </a:r>
            <a:r>
              <a:rPr lang="zh-CN" altLang="en-US" b="1" dirty="0">
                <a:solidFill>
                  <a:schemeClr val="bg1"/>
                </a:solidFill>
                <a:latin typeface="字魂36号-正文宋楷" panose="02010600030101010101" charset="-122"/>
                <a:ea typeface="字魂36号-正文宋楷" panose="02010600030101010101" charset="-122"/>
              </a:rPr>
              <a:t>，</a:t>
            </a:r>
            <a:r>
              <a:rPr lang="en-US" altLang="zh-CN" b="1" dirty="0">
                <a:solidFill>
                  <a:schemeClr val="bg1"/>
                </a:solidFill>
                <a:latin typeface="字魂36号-正文宋楷" panose="02010600030101010101" charset="-122"/>
                <a:ea typeface="字魂36号-正文宋楷" panose="02010600030101010101" charset="-122"/>
              </a:rPr>
              <a:t>N</a:t>
            </a:r>
            <a:r>
              <a:rPr lang="zh-CN" altLang="en-US" b="1" dirty="0">
                <a:solidFill>
                  <a:schemeClr val="bg1"/>
                </a:solidFill>
                <a:latin typeface="字魂36号-正文宋楷" panose="02010600030101010101" charset="-122"/>
                <a:ea typeface="字魂36号-正文宋楷" panose="02010600030101010101" charset="-122"/>
              </a:rPr>
              <a:t>表示一个网络的节点个数，也即是</a:t>
            </a:r>
            <a:r>
              <a:rPr lang="en-US" altLang="zh-CN" b="1" dirty="0">
                <a:solidFill>
                  <a:schemeClr val="bg1"/>
                </a:solidFill>
                <a:latin typeface="字魂36号-正文宋楷" panose="02010600030101010101" charset="-122"/>
                <a:ea typeface="字魂36号-正文宋楷" panose="02010600030101010101" charset="-122"/>
              </a:rPr>
              <a:t>f&lt;N/3</a:t>
            </a:r>
            <a:r>
              <a:rPr lang="zh-CN" altLang="en-US" b="1" dirty="0">
                <a:solidFill>
                  <a:schemeClr val="bg1"/>
                </a:solidFill>
                <a:latin typeface="字魂36号-正文宋楷" panose="02010600030101010101" charset="-122"/>
                <a:ea typeface="字魂36号-正文宋楷" panose="02010600030101010101" charset="-122"/>
              </a:rPr>
              <a:t>。如果使用了</a:t>
            </a:r>
            <a:r>
              <a:rPr lang="en-US" altLang="zh-CN" b="1" dirty="0">
                <a:solidFill>
                  <a:schemeClr val="bg1"/>
                </a:solidFill>
                <a:latin typeface="字魂36号-正文宋楷" panose="02010600030101010101" charset="-122"/>
                <a:ea typeface="字魂36号-正文宋楷" panose="02010600030101010101" charset="-122"/>
              </a:rPr>
              <a:t>TEE+PBFT</a:t>
            </a:r>
            <a:r>
              <a:rPr lang="zh-CN" altLang="en-US" b="1" dirty="0">
                <a:solidFill>
                  <a:schemeClr val="bg1"/>
                </a:solidFill>
                <a:latin typeface="字魂36号-正文宋楷" panose="02010600030101010101" charset="-122"/>
                <a:ea typeface="字魂36号-正文宋楷" panose="02010600030101010101" charset="-122"/>
              </a:rPr>
              <a:t>，可以让</a:t>
            </a:r>
            <a:r>
              <a:rPr lang="en-US" altLang="zh-CN" b="1" dirty="0">
                <a:solidFill>
                  <a:schemeClr val="bg1"/>
                </a:solidFill>
                <a:latin typeface="字魂36号-正文宋楷" panose="02010600030101010101" charset="-122"/>
                <a:ea typeface="字魂36号-正文宋楷" panose="02010600030101010101" charset="-122"/>
              </a:rPr>
              <a:t>f&lt;N/2</a:t>
            </a:r>
            <a:r>
              <a:rPr lang="zh-CN" altLang="en-US" b="1" dirty="0">
                <a:solidFill>
                  <a:schemeClr val="bg1"/>
                </a:solidFill>
                <a:latin typeface="字魂36号-正文宋楷" panose="02010600030101010101" charset="-122"/>
                <a:ea typeface="字魂36号-正文宋楷" panose="02010600030101010101" charset="-122"/>
              </a:rPr>
              <a:t>的前提下实现安全的共识（详见论文参考文献</a:t>
            </a:r>
            <a:r>
              <a:rPr lang="en-US" altLang="zh-CN" b="1" dirty="0">
                <a:solidFill>
                  <a:schemeClr val="bg1"/>
                </a:solidFill>
                <a:latin typeface="字魂36号-正文宋楷" panose="02010600030101010101" charset="-122"/>
                <a:ea typeface="字魂36号-正文宋楷" panose="02010600030101010101" charset="-122"/>
              </a:rPr>
              <a:t>[17]</a:t>
            </a:r>
            <a:r>
              <a:rPr lang="zh-CN" altLang="en-US" b="1" dirty="0">
                <a:solidFill>
                  <a:schemeClr val="bg1"/>
                </a:solidFill>
                <a:latin typeface="字魂36号-正文宋楷" panose="02010600030101010101" charset="-122"/>
                <a:ea typeface="字魂36号-正文宋楷" panose="02010600030101010101" charset="-122"/>
              </a:rPr>
              <a:t>）。这样的好处就是使得这个网络抵抗恶意节点串通攻击的能力提高了。</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zh-CN" altLang="en-US" sz="1600" dirty="0">
                <a:solidFill>
                  <a:schemeClr val="bg1">
                    <a:lumMod val="75000"/>
                  </a:schemeClr>
                </a:solidFill>
                <a:latin typeface="字魂36号-正文宋楷" panose="02010600030101010101" charset="-122"/>
                <a:ea typeface="字魂36号-正文宋楷" panose="02010600030101010101" charset="-122"/>
              </a:rPr>
              <a:t>比如网络中有</a:t>
            </a:r>
            <a:r>
              <a:rPr lang="en-US" altLang="zh-CN" sz="1600" dirty="0">
                <a:solidFill>
                  <a:schemeClr val="bg1">
                    <a:lumMod val="75000"/>
                  </a:schemeClr>
                </a:solidFill>
                <a:latin typeface="字魂36号-正文宋楷" panose="02010600030101010101" charset="-122"/>
                <a:ea typeface="字魂36号-正文宋楷" panose="02010600030101010101" charset="-122"/>
              </a:rPr>
              <a:t>10</a:t>
            </a:r>
            <a:r>
              <a:rPr lang="zh-CN" altLang="en-US" sz="1600" dirty="0">
                <a:solidFill>
                  <a:schemeClr val="bg1">
                    <a:lumMod val="75000"/>
                  </a:schemeClr>
                </a:solidFill>
                <a:latin typeface="字魂36号-正文宋楷" panose="02010600030101010101" charset="-122"/>
                <a:ea typeface="字魂36号-正文宋楷" panose="02010600030101010101" charset="-122"/>
              </a:rPr>
              <a:t>个恶意节点，为了实现安全的共识，使用</a:t>
            </a:r>
            <a:r>
              <a:rPr lang="en-US" altLang="zh-CN" sz="1600" dirty="0">
                <a:solidFill>
                  <a:schemeClr val="bg1">
                    <a:lumMod val="75000"/>
                  </a:schemeClr>
                </a:solidFill>
                <a:latin typeface="字魂36号-正文宋楷" panose="02010600030101010101" charset="-122"/>
                <a:ea typeface="字魂36号-正文宋楷" panose="02010600030101010101" charset="-122"/>
              </a:rPr>
              <a:t>PBFT</a:t>
            </a:r>
            <a:r>
              <a:rPr lang="zh-CN" altLang="en-US" sz="1600" dirty="0">
                <a:solidFill>
                  <a:schemeClr val="bg1">
                    <a:lumMod val="75000"/>
                  </a:schemeClr>
                </a:solidFill>
                <a:latin typeface="字魂36号-正文宋楷" panose="02010600030101010101" charset="-122"/>
                <a:ea typeface="字魂36号-正文宋楷" panose="02010600030101010101" charset="-122"/>
              </a:rPr>
              <a:t>算法，网络至少需要</a:t>
            </a:r>
            <a:r>
              <a:rPr lang="en-US" altLang="zh-CN" sz="1600" dirty="0">
                <a:solidFill>
                  <a:schemeClr val="bg1">
                    <a:lumMod val="75000"/>
                  </a:schemeClr>
                </a:solidFill>
                <a:latin typeface="字魂36号-正文宋楷" panose="02010600030101010101" charset="-122"/>
                <a:ea typeface="字魂36号-正文宋楷" panose="02010600030101010101" charset="-122"/>
              </a:rPr>
              <a:t>31</a:t>
            </a:r>
            <a:r>
              <a:rPr lang="zh-CN" altLang="en-US" sz="1600" dirty="0">
                <a:solidFill>
                  <a:schemeClr val="bg1">
                    <a:lumMod val="75000"/>
                  </a:schemeClr>
                </a:solidFill>
                <a:latin typeface="字魂36号-正文宋楷" panose="02010600030101010101" charset="-122"/>
                <a:ea typeface="字魂36号-正文宋楷" panose="02010600030101010101" charset="-122"/>
              </a:rPr>
              <a:t>个节点，其中包含</a:t>
            </a:r>
            <a:r>
              <a:rPr lang="en-US" altLang="zh-CN" sz="1600" dirty="0">
                <a:solidFill>
                  <a:schemeClr val="bg1">
                    <a:lumMod val="75000"/>
                  </a:schemeClr>
                </a:solidFill>
                <a:latin typeface="字魂36号-正文宋楷" panose="02010600030101010101" charset="-122"/>
                <a:ea typeface="字魂36号-正文宋楷" panose="02010600030101010101" charset="-122"/>
              </a:rPr>
              <a:t>21</a:t>
            </a:r>
            <a:r>
              <a:rPr lang="zh-CN" altLang="en-US" sz="1600" dirty="0">
                <a:solidFill>
                  <a:schemeClr val="bg1">
                    <a:lumMod val="75000"/>
                  </a:schemeClr>
                </a:solidFill>
                <a:latin typeface="字魂36号-正文宋楷" panose="02010600030101010101" charset="-122"/>
                <a:ea typeface="字魂36号-正文宋楷" panose="02010600030101010101" charset="-122"/>
              </a:rPr>
              <a:t>个诚信节点；而现在结合</a:t>
            </a:r>
            <a:r>
              <a:rPr lang="en-US" altLang="zh-CN" sz="1600" dirty="0">
                <a:solidFill>
                  <a:schemeClr val="bg1">
                    <a:lumMod val="75000"/>
                  </a:schemeClr>
                </a:solidFill>
                <a:latin typeface="字魂36号-正文宋楷" panose="02010600030101010101" charset="-122"/>
                <a:ea typeface="字魂36号-正文宋楷" panose="02010600030101010101" charset="-122"/>
              </a:rPr>
              <a:t>TEE</a:t>
            </a:r>
            <a:r>
              <a:rPr lang="zh-CN" altLang="en-US" sz="1600" dirty="0">
                <a:solidFill>
                  <a:schemeClr val="bg1">
                    <a:lumMod val="75000"/>
                  </a:schemeClr>
                </a:solidFill>
                <a:latin typeface="字魂36号-正文宋楷" panose="02010600030101010101" charset="-122"/>
                <a:ea typeface="字魂36号-正文宋楷" panose="02010600030101010101" charset="-122"/>
              </a:rPr>
              <a:t>，网络至少需要</a:t>
            </a:r>
            <a:r>
              <a:rPr lang="en-US" altLang="zh-CN" sz="1600" dirty="0">
                <a:solidFill>
                  <a:schemeClr val="bg1">
                    <a:lumMod val="75000"/>
                  </a:schemeClr>
                </a:solidFill>
                <a:latin typeface="字魂36号-正文宋楷" panose="02010600030101010101" charset="-122"/>
                <a:ea typeface="字魂36号-正文宋楷" panose="02010600030101010101" charset="-122"/>
              </a:rPr>
              <a:t>21</a:t>
            </a:r>
            <a:r>
              <a:rPr lang="zh-CN" altLang="en-US" sz="1600" dirty="0">
                <a:solidFill>
                  <a:schemeClr val="bg1">
                    <a:lumMod val="75000"/>
                  </a:schemeClr>
                </a:solidFill>
                <a:latin typeface="字魂36号-正文宋楷" panose="02010600030101010101" charset="-122"/>
                <a:ea typeface="字魂36号-正文宋楷" panose="02010600030101010101" charset="-122"/>
              </a:rPr>
              <a:t>个节点来实现安全共识，其中包含</a:t>
            </a:r>
            <a:r>
              <a:rPr lang="en-US" altLang="zh-CN" sz="1600" dirty="0">
                <a:solidFill>
                  <a:schemeClr val="bg1">
                    <a:lumMod val="75000"/>
                  </a:schemeClr>
                </a:solidFill>
                <a:latin typeface="字魂36号-正文宋楷" panose="02010600030101010101" charset="-122"/>
                <a:ea typeface="字魂36号-正文宋楷" panose="02010600030101010101" charset="-122"/>
              </a:rPr>
              <a:t>11</a:t>
            </a:r>
            <a:r>
              <a:rPr lang="zh-CN" altLang="en-US" sz="1600" dirty="0">
                <a:solidFill>
                  <a:schemeClr val="bg1">
                    <a:lumMod val="75000"/>
                  </a:schemeClr>
                </a:solidFill>
                <a:latin typeface="字魂36号-正文宋楷" panose="02010600030101010101" charset="-122"/>
                <a:ea typeface="字魂36号-正文宋楷" panose="02010600030101010101" charset="-122"/>
              </a:rPr>
              <a:t>个诚信节点。这样子，在一个委会会内，更少节点个数就能实现安全的拜占庭容错共识。</a:t>
            </a:r>
          </a:p>
        </p:txBody>
      </p:sp>
    </p:spTree>
    <p:extLst>
      <p:ext uri="{BB962C8B-B14F-4D97-AF65-F5344CB8AC3E}">
        <p14:creationId xmlns:p14="http://schemas.microsoft.com/office/powerpoint/2010/main" val="243623912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解决方案</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EAADE55E-D1F4-4987-80B8-A6CF38F325C2}"/>
                  </a:ext>
                </a:extLst>
              </p:cNvPr>
              <p:cNvSpPr txBox="1"/>
              <p:nvPr/>
            </p:nvSpPr>
            <p:spPr>
              <a:xfrm>
                <a:off x="1277922" y="1272380"/>
                <a:ext cx="9887824" cy="3416320"/>
              </a:xfrm>
              <a:prstGeom prst="rect">
                <a:avLst/>
              </a:prstGeom>
              <a:noFill/>
            </p:spPr>
            <p:txBody>
              <a:bodyPr wrap="square" rtlCol="0">
                <a:spAutoFit/>
              </a:bodyPr>
              <a:lstStyle/>
              <a:p>
                <a:r>
                  <a:rPr lang="zh-CN" altLang="en-US" b="1" dirty="0">
                    <a:solidFill>
                      <a:schemeClr val="bg1"/>
                    </a:solidFill>
                    <a:latin typeface="字魂36号-正文宋楷" panose="02010600030101010101" charset="-122"/>
                    <a:ea typeface="字魂36号-正文宋楷" panose="02010600030101010101" charset="-122"/>
                  </a:rPr>
                  <a:t>针对第二个挑战（</a:t>
                </a:r>
                <a:r>
                  <a:rPr lang="zh-CN" altLang="en-US" b="1" dirty="0">
                    <a:solidFill>
                      <a:srgbClr val="FFC000"/>
                    </a:solidFill>
                    <a:latin typeface="字魂36号-正文宋楷" panose="02010600030101010101" charset="-122"/>
                    <a:ea typeface="字魂36号-正文宋楷" panose="02010600030101010101" charset="-122"/>
                  </a:rPr>
                  <a:t>需要一个有效且安全的方式来分配节点到各个委员会</a:t>
                </a:r>
                <a:r>
                  <a:rPr lang="zh-CN" altLang="en-US" b="1" dirty="0">
                    <a:solidFill>
                      <a:schemeClr val="bg1"/>
                    </a:solidFill>
                    <a:latin typeface="字魂36号-正文宋楷" panose="02010600030101010101" charset="-122"/>
                    <a:ea typeface="字魂36号-正文宋楷" panose="02010600030101010101" charset="-122"/>
                  </a:rPr>
                  <a:t>），提出了如下思路：：</a:t>
                </a:r>
              </a:p>
              <a:p>
                <a:endParaRPr lang="zh-CN" altLang="en-US"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委员会成员的分配</a:t>
                </a:r>
              </a:p>
              <a:p>
                <a:r>
                  <a:rPr lang="en-US" altLang="zh-CN" b="1" dirty="0">
                    <a:solidFill>
                      <a:schemeClr val="bg1"/>
                    </a:solidFill>
                    <a:latin typeface="字魂36号-正文宋楷" panose="02010600030101010101" charset="-122"/>
                    <a:ea typeface="字魂36号-正文宋楷" panose="02010600030101010101" charset="-122"/>
                  </a:rPr>
                  <a:t>SGX</a:t>
                </a:r>
                <a:r>
                  <a:rPr lang="zh-CN" altLang="en-US" b="1" dirty="0">
                    <a:solidFill>
                      <a:schemeClr val="bg1"/>
                    </a:solidFill>
                    <a:latin typeface="字魂36号-正文宋楷" panose="02010600030101010101" charset="-122"/>
                    <a:ea typeface="字魂36号-正文宋楷" panose="02010600030101010101" charset="-122"/>
                  </a:rPr>
                  <a:t>（一种</a:t>
                </a:r>
                <a:r>
                  <a:rPr lang="en-US" altLang="zh-CN" b="1" dirty="0">
                    <a:solidFill>
                      <a:schemeClr val="bg1"/>
                    </a:solidFill>
                    <a:latin typeface="字魂36号-正文宋楷" panose="02010600030101010101" charset="-122"/>
                    <a:ea typeface="字魂36号-正文宋楷" panose="02010600030101010101" charset="-122"/>
                  </a:rPr>
                  <a:t>TEE</a:t>
                </a:r>
                <a:r>
                  <a:rPr lang="zh-CN" altLang="en-US" b="1" dirty="0">
                    <a:solidFill>
                      <a:schemeClr val="bg1"/>
                    </a:solidFill>
                    <a:latin typeface="字魂36号-正文宋楷" panose="02010600030101010101" charset="-122"/>
                    <a:ea typeface="字魂36号-正文宋楷" panose="02010600030101010101" charset="-122"/>
                  </a:rPr>
                  <a:t>产品）有两个函数用于在</a:t>
                </a:r>
                <a:r>
                  <a:rPr lang="en-US" altLang="zh-CN" b="1" dirty="0">
                    <a:solidFill>
                      <a:schemeClr val="bg1"/>
                    </a:solidFill>
                    <a:latin typeface="字魂36号-正文宋楷" panose="02010600030101010101" charset="-122"/>
                    <a:ea typeface="字魂36号-正文宋楷" panose="02010600030101010101" charset="-122"/>
                  </a:rPr>
                  <a:t>Enclave</a:t>
                </a:r>
                <a:r>
                  <a:rPr lang="zh-CN" altLang="en-US" b="1" dirty="0">
                    <a:solidFill>
                      <a:schemeClr val="bg1"/>
                    </a:solidFill>
                    <a:latin typeface="字魂36号-正文宋楷" panose="02010600030101010101" charset="-122"/>
                    <a:ea typeface="字魂36号-正文宋楷" panose="02010600030101010101" charset="-122"/>
                  </a:rPr>
                  <a:t>处理：</a:t>
                </a:r>
                <a:r>
                  <a:rPr lang="en-US" altLang="zh-CN" b="1" dirty="0" err="1">
                    <a:solidFill>
                      <a:schemeClr val="bg1"/>
                    </a:solidFill>
                    <a:latin typeface="字魂36号-正文宋楷" panose="02010600030101010101" charset="-122"/>
                    <a:ea typeface="字魂36号-正文宋楷" panose="02010600030101010101" charset="-122"/>
                  </a:rPr>
                  <a:t>sgx_read_rand</a:t>
                </a:r>
                <a:r>
                  <a:rPr lang="zh-CN" altLang="en-US" b="1" dirty="0">
                    <a:solidFill>
                      <a:schemeClr val="bg1"/>
                    </a:solidFill>
                    <a:latin typeface="字魂36号-正文宋楷" panose="02010600030101010101" charset="-122"/>
                    <a:ea typeface="字魂36号-正文宋楷" panose="02010600030101010101" charset="-122"/>
                  </a:rPr>
                  <a:t>和</a:t>
                </a:r>
                <a:r>
                  <a:rPr lang="en-US" altLang="zh-CN" b="1" dirty="0" err="1">
                    <a:solidFill>
                      <a:schemeClr val="bg1"/>
                    </a:solidFill>
                    <a:latin typeface="字魂36号-正文宋楷" panose="02010600030101010101" charset="-122"/>
                    <a:ea typeface="字魂36号-正文宋楷" panose="02010600030101010101" charset="-122"/>
                  </a:rPr>
                  <a:t>sgx_get_trusted_time</a:t>
                </a:r>
                <a:r>
                  <a:rPr lang="zh-CN" altLang="en-US" b="1" dirty="0">
                    <a:solidFill>
                      <a:schemeClr val="bg1"/>
                    </a:solidFill>
                    <a:latin typeface="字魂36号-正文宋楷" panose="02010600030101010101" charset="-122"/>
                    <a:ea typeface="字魂36号-正文宋楷" panose="02010600030101010101" charset="-122"/>
                  </a:rPr>
                  <a:t>，分别用来产生无偏见的随机数和产生一个时间戳。论文借用这两个函数来实现委员会成员分配。</a:t>
                </a:r>
              </a:p>
              <a:p>
                <a:endParaRPr lang="zh-CN" altLang="en-US"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总体思路：假设每一个节点都获取到了一个相同的随机数</a:t>
                </a:r>
                <a:r>
                  <a:rPr lang="en-US" altLang="zh-CN" b="1" dirty="0" err="1">
                    <a:solidFill>
                      <a:schemeClr val="bg1"/>
                    </a:solidFill>
                    <a:latin typeface="字魂36号-正文宋楷" panose="02010600030101010101" charset="-122"/>
                    <a:ea typeface="字魂36号-正文宋楷" panose="02010600030101010101" charset="-122"/>
                  </a:rPr>
                  <a:t>rnd</a:t>
                </a:r>
                <a:r>
                  <a:rPr lang="zh-CN" altLang="en-US" b="1" dirty="0">
                    <a:solidFill>
                      <a:schemeClr val="bg1"/>
                    </a:solidFill>
                    <a:latin typeface="字魂36号-正文宋楷" panose="02010600030101010101" charset="-122"/>
                    <a:ea typeface="字魂36号-正文宋楷" panose="02010600030101010101" charset="-122"/>
                  </a:rPr>
                  <a:t>，那么每一个节点都可以使用</a:t>
                </a:r>
                <a:r>
                  <a:rPr lang="en-US" altLang="zh-CN" b="1" dirty="0" err="1">
                    <a:solidFill>
                      <a:schemeClr val="bg1"/>
                    </a:solidFill>
                    <a:latin typeface="字魂36号-正文宋楷" panose="02010600030101010101" charset="-122"/>
                    <a:ea typeface="字魂36号-正文宋楷" panose="02010600030101010101" charset="-122"/>
                  </a:rPr>
                  <a:t>rnd</a:t>
                </a:r>
                <a:r>
                  <a:rPr lang="zh-CN" altLang="en-US" b="1" dirty="0">
                    <a:solidFill>
                      <a:schemeClr val="bg1"/>
                    </a:solidFill>
                    <a:latin typeface="字魂36号-正文宋楷" panose="02010600030101010101" charset="-122"/>
                    <a:ea typeface="字魂36号-正文宋楷" panose="02010600030101010101" charset="-122"/>
                  </a:rPr>
                  <a:t>作为种子（</a:t>
                </a:r>
                <a:r>
                  <a:rPr lang="en-US" altLang="zh-CN" b="1" dirty="0">
                    <a:solidFill>
                      <a:schemeClr val="bg1"/>
                    </a:solidFill>
                    <a:latin typeface="字魂36号-正文宋楷" panose="02010600030101010101" charset="-122"/>
                    <a:ea typeface="字魂36号-正文宋楷" panose="02010600030101010101" charset="-122"/>
                  </a:rPr>
                  <a:t>seed</a:t>
                </a:r>
                <a:r>
                  <a:rPr lang="zh-CN" altLang="en-US" b="1" dirty="0">
                    <a:solidFill>
                      <a:schemeClr val="bg1"/>
                    </a:solidFill>
                    <a:latin typeface="字魂36号-正文宋楷" panose="02010600030101010101" charset="-122"/>
                    <a:ea typeface="字魂36号-正文宋楷" panose="02010600030101010101" charset="-122"/>
                  </a:rPr>
                  <a:t>）来获得元素为</a:t>
                </a:r>
                <a:r>
                  <a:rPr lang="en-US" altLang="zh-CN" b="1" dirty="0">
                    <a:solidFill>
                      <a:schemeClr val="bg1"/>
                    </a:solidFill>
                    <a:latin typeface="字魂36号-正文宋楷" panose="02010600030101010101" charset="-122"/>
                    <a:ea typeface="字魂36号-正文宋楷" panose="02010600030101010101" charset="-122"/>
                  </a:rPr>
                  <a:t>[1:N]</a:t>
                </a:r>
                <a:r>
                  <a:rPr lang="zh-CN" altLang="en-US" b="1" dirty="0">
                    <a:solidFill>
                      <a:schemeClr val="bg1"/>
                    </a:solidFill>
                    <a:latin typeface="字魂36号-正文宋楷" panose="02010600030101010101" charset="-122"/>
                    <a:ea typeface="字魂36号-正文宋楷" panose="02010600030101010101" charset="-122"/>
                  </a:rPr>
                  <a:t>（ </a:t>
                </a:r>
                <a:r>
                  <a:rPr lang="en-US" altLang="zh-CN" b="1" dirty="0">
                    <a:solidFill>
                      <a:schemeClr val="bg1"/>
                    </a:solidFill>
                    <a:latin typeface="字魂36号-正文宋楷" panose="02010600030101010101" charset="-122"/>
                    <a:ea typeface="字魂36号-正文宋楷" panose="02010600030101010101" charset="-122"/>
                  </a:rPr>
                  <a:t>N</a:t>
                </a:r>
                <a:r>
                  <a:rPr lang="zh-CN" altLang="en-US" b="1" dirty="0">
                    <a:solidFill>
                      <a:schemeClr val="bg1"/>
                    </a:solidFill>
                    <a:latin typeface="字魂36号-正文宋楷" panose="02010600030101010101" charset="-122"/>
                    <a:ea typeface="字魂36号-正文宋楷" panose="02010600030101010101" charset="-122"/>
                  </a:rPr>
                  <a:t>表示整个网络的节点个数）的一个随机全排列</a:t>
                </a:r>
                <a14:m>
                  <m:oMath xmlns:m="http://schemas.openxmlformats.org/officeDocument/2006/math">
                    <m:r>
                      <a:rPr lang="zh-CN" altLang="en-US" b="1" dirty="0">
                        <a:solidFill>
                          <a:schemeClr val="bg1"/>
                        </a:solidFill>
                        <a:latin typeface="字魂36号-正文宋楷" panose="02010600030101010101" charset="-122"/>
                        <a:ea typeface="字魂36号-正文宋楷" panose="02010600030101010101" charset="-122"/>
                      </a:rPr>
                      <m:t>𝝅</m:t>
                    </m:r>
                  </m:oMath>
                </a14:m>
                <a:r>
                  <a:rPr lang="zh-CN" altLang="en-US" b="1" dirty="0">
                    <a:solidFill>
                      <a:schemeClr val="bg1"/>
                    </a:solidFill>
                    <a:latin typeface="字魂36号-正文宋楷" panose="02010600030101010101" charset="-122"/>
                    <a:ea typeface="字魂36号-正文宋楷" panose="02010600030101010101" charset="-122"/>
                  </a:rPr>
                  <a:t>。因为种子是一样的，所以每一个节点的随机全排列</a:t>
                </a:r>
                <a:r>
                  <a:rPr lang="en-US" altLang="zh-CN" b="1" dirty="0">
                    <a:solidFill>
                      <a:schemeClr val="bg1"/>
                    </a:solidFill>
                    <a:latin typeface="字魂36号-正文宋楷" panose="02010600030101010101" charset="-122"/>
                    <a:ea typeface="字魂36号-正文宋楷" panose="02010600030101010101" charset="-122"/>
                  </a:rPr>
                  <a:t>[</a:t>
                </a:r>
                <a:r>
                  <a:rPr lang="zh-CN" altLang="en-US" b="1" dirty="0">
                    <a:solidFill>
                      <a:schemeClr val="bg1"/>
                    </a:solidFill>
                    <a:latin typeface="字魂36号-正文宋楷" panose="02010600030101010101" charset="-122"/>
                    <a:ea typeface="字魂36号-正文宋楷" panose="02010600030101010101" charset="-122"/>
                  </a:rPr>
                  <a:t>公式</a:t>
                </a:r>
                <a:r>
                  <a:rPr lang="en-US" altLang="zh-CN" b="1" dirty="0">
                    <a:solidFill>
                      <a:schemeClr val="bg1"/>
                    </a:solidFill>
                    <a:latin typeface="字魂36号-正文宋楷" panose="02010600030101010101" charset="-122"/>
                    <a:ea typeface="字魂36号-正文宋楷" panose="02010600030101010101" charset="-122"/>
                  </a:rPr>
                  <a:t>]</a:t>
                </a:r>
                <a:r>
                  <a:rPr lang="zh-CN" altLang="en-US" b="1" dirty="0">
                    <a:solidFill>
                      <a:schemeClr val="bg1"/>
                    </a:solidFill>
                    <a:latin typeface="字魂36号-正文宋楷" panose="02010600030101010101" charset="-122"/>
                    <a:ea typeface="字魂36号-正文宋楷" panose="02010600030101010101" charset="-122"/>
                  </a:rPr>
                  <a:t>是一样的。再将</a:t>
                </a:r>
                <a14:m>
                  <m:oMath xmlns:m="http://schemas.openxmlformats.org/officeDocument/2006/math">
                    <m:r>
                      <a:rPr lang="zh-CN" altLang="en-US" b="1" i="1" dirty="0">
                        <a:solidFill>
                          <a:schemeClr val="bg1"/>
                        </a:solidFill>
                        <a:latin typeface="Cambria Math" panose="02040503050406030204" pitchFamily="18" charset="0"/>
                        <a:ea typeface="字魂36号-正文宋楷" panose="02010600030101010101" charset="-122"/>
                      </a:rPr>
                      <m:t>𝝅</m:t>
                    </m:r>
                  </m:oMath>
                </a14:m>
                <a:r>
                  <a:rPr lang="zh-CN" altLang="en-US" b="1" dirty="0">
                    <a:solidFill>
                      <a:schemeClr val="bg1"/>
                    </a:solidFill>
                    <a:latin typeface="字魂36号-正文宋楷" panose="02010600030101010101" charset="-122"/>
                    <a:ea typeface="字魂36号-正文宋楷" panose="02010600030101010101" charset="-122"/>
                  </a:rPr>
                  <a:t>划分为</a:t>
                </a:r>
                <a:r>
                  <a:rPr lang="en-US" altLang="zh-CN" b="1" dirty="0">
                    <a:solidFill>
                      <a:schemeClr val="bg1"/>
                    </a:solidFill>
                    <a:latin typeface="字魂36号-正文宋楷" panose="02010600030101010101" charset="-122"/>
                    <a:ea typeface="字魂36号-正文宋楷" panose="02010600030101010101" charset="-122"/>
                  </a:rPr>
                  <a:t>k</a:t>
                </a:r>
                <a:r>
                  <a:rPr lang="zh-CN" altLang="en-US" b="1" dirty="0">
                    <a:solidFill>
                      <a:schemeClr val="bg1"/>
                    </a:solidFill>
                    <a:latin typeface="字魂36号-正文宋楷" panose="02010600030101010101" charset="-122"/>
                    <a:ea typeface="字魂36号-正文宋楷" panose="02010600030101010101" charset="-122"/>
                  </a:rPr>
                  <a:t>份（</a:t>
                </a:r>
                <a:r>
                  <a:rPr lang="en-US" altLang="zh-CN" b="1" dirty="0">
                    <a:solidFill>
                      <a:schemeClr val="bg1"/>
                    </a:solidFill>
                    <a:latin typeface="字魂36号-正文宋楷" panose="02010600030101010101" charset="-122"/>
                    <a:ea typeface="字魂36号-正文宋楷" panose="02010600030101010101" charset="-122"/>
                  </a:rPr>
                  <a:t> k</a:t>
                </a:r>
                <a:r>
                  <a:rPr lang="zh-CN" altLang="en-US" b="1" dirty="0">
                    <a:solidFill>
                      <a:schemeClr val="bg1"/>
                    </a:solidFill>
                    <a:latin typeface="字魂36号-正文宋楷" panose="02010600030101010101" charset="-122"/>
                    <a:ea typeface="字魂36号-正文宋楷" panose="02010600030101010101" charset="-122"/>
                  </a:rPr>
                  <a:t>表示碎片的多少），每一份便是一个委员会了。</a:t>
                </a:r>
              </a:p>
              <a:p>
                <a:endParaRPr lang="zh-CN" altLang="en-US" b="1" dirty="0">
                  <a:solidFill>
                    <a:schemeClr val="bg1"/>
                  </a:solidFill>
                  <a:latin typeface="字魂36号-正文宋楷" panose="02010600030101010101" charset="-122"/>
                  <a:ea typeface="字魂36号-正文宋楷" panose="02010600030101010101" charset="-122"/>
                </a:endParaRPr>
              </a:p>
              <a:p>
                <a:r>
                  <a:rPr lang="zh-CN" altLang="en-US" b="1" dirty="0">
                    <a:solidFill>
                      <a:srgbClr val="FFC000"/>
                    </a:solidFill>
                    <a:latin typeface="字魂36号-正文宋楷" panose="02010600030101010101" charset="-122"/>
                    <a:ea typeface="字魂36号-正文宋楷" panose="02010600030101010101" charset="-122"/>
                  </a:rPr>
                  <a:t>现在问题是，如何让每一个节点都获取到一个相同</a:t>
                </a:r>
                <a:r>
                  <a:rPr lang="en-US" altLang="zh-CN" b="1" dirty="0" err="1">
                    <a:solidFill>
                      <a:srgbClr val="FFC000"/>
                    </a:solidFill>
                    <a:latin typeface="字魂36号-正文宋楷" panose="02010600030101010101" charset="-122"/>
                    <a:ea typeface="字魂36号-正文宋楷" panose="02010600030101010101" charset="-122"/>
                  </a:rPr>
                  <a:t>rnd</a:t>
                </a:r>
                <a:r>
                  <a:rPr lang="zh-CN" altLang="en-US" b="1" dirty="0">
                    <a:solidFill>
                      <a:srgbClr val="FFC000"/>
                    </a:solidFill>
                    <a:latin typeface="字魂36号-正文宋楷" panose="02010600030101010101" charset="-122"/>
                    <a:ea typeface="字魂36号-正文宋楷" panose="02010600030101010101" charset="-122"/>
                  </a:rPr>
                  <a:t>呢？</a:t>
                </a:r>
                <a:endParaRPr lang="zh-CN" altLang="en-US" sz="1600" dirty="0">
                  <a:solidFill>
                    <a:srgbClr val="FFC000"/>
                  </a:solidFill>
                  <a:latin typeface="字魂36号-正文宋楷" panose="02010600030101010101" charset="-122"/>
                  <a:ea typeface="字魂36号-正文宋楷" panose="02010600030101010101" charset="-122"/>
                </a:endParaRPr>
              </a:p>
            </p:txBody>
          </p:sp>
        </mc:Choice>
        <mc:Fallback>
          <p:sp>
            <p:nvSpPr>
              <p:cNvPr id="5" name="文本框 4">
                <a:extLst>
                  <a:ext uri="{FF2B5EF4-FFF2-40B4-BE49-F238E27FC236}">
                    <a16:creationId xmlns:a16="http://schemas.microsoft.com/office/drawing/2014/main" id="{EAADE55E-D1F4-4987-80B8-A6CF38F325C2}"/>
                  </a:ext>
                </a:extLst>
              </p:cNvPr>
              <p:cNvSpPr txBox="1">
                <a:spLocks noRot="1" noChangeAspect="1" noMove="1" noResize="1" noEditPoints="1" noAdjustHandles="1" noChangeArrowheads="1" noChangeShapeType="1" noTextEdit="1"/>
              </p:cNvSpPr>
              <p:nvPr/>
            </p:nvSpPr>
            <p:spPr>
              <a:xfrm>
                <a:off x="1277922" y="1272380"/>
                <a:ext cx="9887824" cy="3416320"/>
              </a:xfrm>
              <a:prstGeom prst="rect">
                <a:avLst/>
              </a:prstGeom>
              <a:blipFill>
                <a:blip r:embed="rId2"/>
                <a:stretch>
                  <a:fillRect l="-555" t="-1071" r="-493" b="-19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534794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解决方案</a:t>
            </a:r>
          </a:p>
        </p:txBody>
      </p:sp>
      <p:sp>
        <p:nvSpPr>
          <p:cNvPr id="5" name="文本框 4">
            <a:extLst>
              <a:ext uri="{FF2B5EF4-FFF2-40B4-BE49-F238E27FC236}">
                <a16:creationId xmlns:a16="http://schemas.microsoft.com/office/drawing/2014/main" id="{EAADE55E-D1F4-4987-80B8-A6CF38F325C2}"/>
              </a:ext>
            </a:extLst>
          </p:cNvPr>
          <p:cNvSpPr txBox="1"/>
          <p:nvPr/>
        </p:nvSpPr>
        <p:spPr>
          <a:xfrm>
            <a:off x="1277922" y="1272380"/>
            <a:ext cx="9887824" cy="5078313"/>
          </a:xfrm>
          <a:prstGeom prst="rect">
            <a:avLst/>
          </a:prstGeom>
          <a:noFill/>
        </p:spPr>
        <p:txBody>
          <a:bodyPr wrap="square" rtlCol="0">
            <a:spAutoFit/>
          </a:bodyPr>
          <a:lstStyle/>
          <a:p>
            <a:r>
              <a:rPr lang="zh-CN" altLang="en-US" dirty="0">
                <a:solidFill>
                  <a:srgbClr val="FFC000"/>
                </a:solidFill>
                <a:latin typeface="字魂36号-正文宋楷" panose="02010600030101010101" charset="-122"/>
                <a:ea typeface="字魂36号-正文宋楷" panose="02010600030101010101" charset="-122"/>
              </a:rPr>
              <a:t>现在问题是，如何让每一个节点都获取到一个相同</a:t>
            </a:r>
            <a:r>
              <a:rPr lang="en-US" altLang="zh-CN" dirty="0" err="1">
                <a:solidFill>
                  <a:srgbClr val="FFC000"/>
                </a:solidFill>
                <a:latin typeface="字魂36号-正文宋楷" panose="02010600030101010101" charset="-122"/>
                <a:ea typeface="字魂36号-正文宋楷" panose="02010600030101010101" charset="-122"/>
              </a:rPr>
              <a:t>rnd</a:t>
            </a:r>
            <a:r>
              <a:rPr lang="zh-CN" altLang="en-US" dirty="0">
                <a:solidFill>
                  <a:srgbClr val="FFC000"/>
                </a:solidFill>
                <a:latin typeface="字魂36号-正文宋楷" panose="02010600030101010101" charset="-122"/>
                <a:ea typeface="字魂36号-正文宋楷" panose="02010600030101010101" charset="-122"/>
              </a:rPr>
              <a:t>呢？</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本系统是分时期工作的（比如一个时期长</a:t>
            </a:r>
            <a:r>
              <a:rPr lang="en-US" altLang="zh-CN" dirty="0">
                <a:solidFill>
                  <a:schemeClr val="bg1"/>
                </a:solidFill>
                <a:latin typeface="字魂36号-正文宋楷" panose="02010600030101010101" charset="-122"/>
                <a:ea typeface="字魂36号-正文宋楷" panose="02010600030101010101" charset="-122"/>
              </a:rPr>
              <a:t>24h</a:t>
            </a:r>
            <a:r>
              <a:rPr lang="zh-CN" altLang="en-US" dirty="0">
                <a:solidFill>
                  <a:schemeClr val="bg1"/>
                </a:solidFill>
                <a:latin typeface="字魂36号-正文宋楷" panose="02010600030101010101" charset="-122"/>
                <a:ea typeface="字魂36号-正文宋楷" panose="02010600030101010101" charset="-122"/>
              </a:rPr>
              <a:t>），每一个时期开始的时候就动态洗牌各个委员会。使用</a:t>
            </a:r>
            <a:r>
              <a:rPr lang="en-US" altLang="zh-CN" dirty="0">
                <a:solidFill>
                  <a:schemeClr val="bg1"/>
                </a:solidFill>
                <a:latin typeface="字魂36号-正文宋楷" panose="02010600030101010101" charset="-122"/>
                <a:ea typeface="字魂36号-正文宋楷" panose="02010600030101010101" charset="-122"/>
              </a:rPr>
              <a:t>e</a:t>
            </a:r>
            <a:r>
              <a:rPr lang="zh-CN" altLang="en-US" dirty="0">
                <a:solidFill>
                  <a:schemeClr val="bg1"/>
                </a:solidFill>
                <a:latin typeface="字魂36号-正文宋楷" panose="02010600030101010101" charset="-122"/>
                <a:ea typeface="字魂36号-正文宋楷" panose="02010600030101010101" charset="-122"/>
              </a:rPr>
              <a:t>来表示当前是第几个时期。为了避免攻击者选择性丢弃</a:t>
            </a:r>
            <a:r>
              <a:rPr lang="en-US" altLang="zh-CN" dirty="0">
                <a:solidFill>
                  <a:schemeClr val="bg1"/>
                </a:solidFill>
                <a:latin typeface="字魂36号-正文宋楷" panose="02010600030101010101" charset="-122"/>
                <a:ea typeface="字魂36号-正文宋楷" panose="02010600030101010101" charset="-122"/>
              </a:rPr>
              <a:t>TEE</a:t>
            </a:r>
            <a:r>
              <a:rPr lang="zh-CN" altLang="en-US" dirty="0">
                <a:solidFill>
                  <a:schemeClr val="bg1"/>
                </a:solidFill>
                <a:latin typeface="字魂36号-正文宋楷" panose="02010600030101010101" charset="-122"/>
                <a:ea typeface="字魂36号-正文宋楷" panose="02010600030101010101" charset="-122"/>
              </a:rPr>
              <a:t>的</a:t>
            </a:r>
            <a:r>
              <a:rPr lang="en-US" altLang="zh-CN" dirty="0">
                <a:solidFill>
                  <a:schemeClr val="bg1"/>
                </a:solidFill>
                <a:latin typeface="字魂36号-正文宋楷" panose="02010600030101010101" charset="-122"/>
                <a:ea typeface="字魂36号-正文宋楷" panose="02010600030101010101" charset="-122"/>
              </a:rPr>
              <a:t>enclave</a:t>
            </a:r>
            <a:r>
              <a:rPr lang="zh-CN" altLang="en-US" dirty="0">
                <a:solidFill>
                  <a:schemeClr val="bg1"/>
                </a:solidFill>
                <a:latin typeface="字魂36号-正文宋楷" panose="02010600030101010101" charset="-122"/>
                <a:ea typeface="字魂36号-正文宋楷" panose="02010600030101010101" charset="-122"/>
              </a:rPr>
              <a:t>的输出结果，导致随机数生成出现偏见，因此每一个时期</a:t>
            </a:r>
            <a:r>
              <a:rPr lang="en-US" altLang="zh-CN" dirty="0">
                <a:solidFill>
                  <a:schemeClr val="bg1"/>
                </a:solidFill>
                <a:latin typeface="字魂36号-正文宋楷" panose="02010600030101010101" charset="-122"/>
                <a:ea typeface="字魂36号-正文宋楷" panose="02010600030101010101" charset="-122"/>
              </a:rPr>
              <a:t>TEE</a:t>
            </a:r>
            <a:r>
              <a:rPr lang="zh-CN" altLang="en-US" dirty="0">
                <a:solidFill>
                  <a:schemeClr val="bg1"/>
                </a:solidFill>
                <a:latin typeface="字魂36号-正文宋楷" panose="02010600030101010101" charset="-122"/>
                <a:ea typeface="字魂36号-正文宋楷" panose="02010600030101010101" charset="-122"/>
              </a:rPr>
              <a:t>的</a:t>
            </a:r>
            <a:r>
              <a:rPr lang="en-US" altLang="zh-CN" dirty="0">
                <a:solidFill>
                  <a:schemeClr val="bg1"/>
                </a:solidFill>
                <a:latin typeface="字魂36号-正文宋楷" panose="02010600030101010101" charset="-122"/>
                <a:ea typeface="字魂36号-正文宋楷" panose="02010600030101010101" charset="-122"/>
              </a:rPr>
              <a:t>enclave</a:t>
            </a:r>
            <a:r>
              <a:rPr lang="zh-CN" altLang="en-US" dirty="0">
                <a:solidFill>
                  <a:schemeClr val="bg1"/>
                </a:solidFill>
                <a:latin typeface="字魂36号-正文宋楷" panose="02010600030101010101" charset="-122"/>
                <a:ea typeface="字魂36号-正文宋楷" panose="02010600030101010101" charset="-122"/>
              </a:rPr>
              <a:t>只能被调用一次。在每一个时期</a:t>
            </a:r>
            <a:r>
              <a:rPr lang="en-US" altLang="zh-CN" dirty="0">
                <a:solidFill>
                  <a:schemeClr val="bg1"/>
                </a:solidFill>
                <a:latin typeface="字魂36号-正文宋楷" panose="02010600030101010101" charset="-122"/>
                <a:ea typeface="字魂36号-正文宋楷" panose="02010600030101010101" charset="-122"/>
              </a:rPr>
              <a:t>e</a:t>
            </a:r>
            <a:r>
              <a:rPr lang="zh-CN" altLang="en-US" dirty="0">
                <a:solidFill>
                  <a:schemeClr val="bg1"/>
                </a:solidFill>
                <a:latin typeface="字魂36号-正文宋楷" panose="02010600030101010101" charset="-122"/>
                <a:ea typeface="字魂36号-正文宋楷" panose="02010600030101010101" charset="-122"/>
              </a:rPr>
              <a:t>开始的时候，执行下列步骤生成一个全网统一的随机数</a:t>
            </a:r>
            <a:r>
              <a:rPr lang="en-US" altLang="zh-CN" dirty="0" err="1">
                <a:solidFill>
                  <a:schemeClr val="bg1"/>
                </a:solidFill>
                <a:latin typeface="字魂36号-正文宋楷" panose="02010600030101010101" charset="-122"/>
                <a:ea typeface="字魂36号-正文宋楷" panose="02010600030101010101" charset="-122"/>
              </a:rPr>
              <a:t>rnd</a:t>
            </a:r>
            <a:r>
              <a:rPr lang="zh-CN" altLang="en-US" dirty="0">
                <a:solidFill>
                  <a:schemeClr val="bg1"/>
                </a:solidFill>
                <a:latin typeface="字魂36号-正文宋楷" panose="02010600030101010101" charset="-122"/>
                <a:ea typeface="字魂36号-正文宋楷" panose="02010600030101010101" charset="-122"/>
              </a:rPr>
              <a:t>。</a:t>
            </a:r>
          </a:p>
          <a:p>
            <a:endParaRPr lang="zh-CN" altLang="en-US" dirty="0">
              <a:solidFill>
                <a:schemeClr val="bg1"/>
              </a:solidFill>
              <a:latin typeface="字魂36号-正文宋楷" panose="02010600030101010101" charset="-122"/>
              <a:ea typeface="字魂36号-正文宋楷" panose="02010600030101010101" charset="-122"/>
            </a:endParaRPr>
          </a:p>
          <a:p>
            <a:r>
              <a:rPr lang="en-US" altLang="zh-CN" dirty="0">
                <a:solidFill>
                  <a:schemeClr val="bg1"/>
                </a:solidFill>
                <a:latin typeface="字魂36号-正文宋楷" panose="02010600030101010101" charset="-122"/>
                <a:ea typeface="字魂36号-正文宋楷" panose="02010600030101010101" charset="-122"/>
              </a:rPr>
              <a:t>1. </a:t>
            </a:r>
            <a:r>
              <a:rPr lang="zh-CN" altLang="en-US" dirty="0">
                <a:solidFill>
                  <a:schemeClr val="bg1"/>
                </a:solidFill>
                <a:latin typeface="字魂36号-正文宋楷" panose="02010600030101010101" charset="-122"/>
                <a:ea typeface="字魂36号-正文宋楷" panose="02010600030101010101" charset="-122"/>
              </a:rPr>
              <a:t>生成两个随机数</a:t>
            </a:r>
            <a:r>
              <a:rPr lang="en-US" altLang="zh-CN" dirty="0">
                <a:solidFill>
                  <a:schemeClr val="bg1"/>
                </a:solidFill>
                <a:latin typeface="字魂36号-正文宋楷" panose="02010600030101010101" charset="-122"/>
                <a:ea typeface="字魂36号-正文宋楷" panose="02010600030101010101" charset="-122"/>
              </a:rPr>
              <a:t>q</a:t>
            </a:r>
            <a:r>
              <a:rPr lang="zh-CN" altLang="en-US" dirty="0">
                <a:solidFill>
                  <a:schemeClr val="bg1"/>
                </a:solidFill>
                <a:latin typeface="字魂36号-正文宋楷" panose="02010600030101010101" charset="-122"/>
                <a:ea typeface="字魂36号-正文宋楷" panose="02010600030101010101" charset="-122"/>
              </a:rPr>
              <a:t>和</a:t>
            </a:r>
            <a:r>
              <a:rPr lang="en-US" altLang="zh-CN" dirty="0" err="1">
                <a:solidFill>
                  <a:schemeClr val="bg1"/>
                </a:solidFill>
                <a:latin typeface="字魂36号-正文宋楷" panose="02010600030101010101" charset="-122"/>
                <a:ea typeface="字魂36号-正文宋楷" panose="02010600030101010101" charset="-122"/>
              </a:rPr>
              <a:t>rnd</a:t>
            </a:r>
            <a:r>
              <a:rPr lang="zh-CN" altLang="en-US" dirty="0">
                <a:solidFill>
                  <a:schemeClr val="bg1"/>
                </a:solidFill>
                <a:latin typeface="字魂36号-正文宋楷" panose="02010600030101010101" charset="-122"/>
                <a:ea typeface="字魂36号-正文宋楷" panose="02010600030101010101" charset="-122"/>
              </a:rPr>
              <a:t>，</a:t>
            </a:r>
          </a:p>
          <a:p>
            <a:r>
              <a:rPr lang="en-US" altLang="zh-CN" dirty="0">
                <a:solidFill>
                  <a:schemeClr val="bg1"/>
                </a:solidFill>
                <a:latin typeface="字魂36号-正文宋楷" panose="02010600030101010101" charset="-122"/>
                <a:ea typeface="字魂36号-正文宋楷" panose="02010600030101010101" charset="-122"/>
              </a:rPr>
              <a:t>2. </a:t>
            </a:r>
            <a:r>
              <a:rPr lang="zh-CN" altLang="en-US" dirty="0">
                <a:solidFill>
                  <a:schemeClr val="bg1"/>
                </a:solidFill>
                <a:latin typeface="字魂36号-正文宋楷" panose="02010600030101010101" charset="-122"/>
                <a:ea typeface="字魂36号-正文宋楷" panose="02010600030101010101" charset="-122"/>
              </a:rPr>
              <a:t>如果</a:t>
            </a:r>
            <a:r>
              <a:rPr lang="en-US" altLang="zh-CN" dirty="0">
                <a:solidFill>
                  <a:schemeClr val="bg1"/>
                </a:solidFill>
                <a:latin typeface="字魂36号-正文宋楷" panose="02010600030101010101" charset="-122"/>
                <a:ea typeface="字魂36号-正文宋楷" panose="02010600030101010101" charset="-122"/>
              </a:rPr>
              <a:t>q=0</a:t>
            </a:r>
            <a:r>
              <a:rPr lang="zh-CN" altLang="en-US" dirty="0">
                <a:solidFill>
                  <a:schemeClr val="bg1"/>
                </a:solidFill>
                <a:latin typeface="字魂36号-正文宋楷" panose="02010600030101010101" charset="-122"/>
                <a:ea typeface="字魂36号-正文宋楷" panose="02010600030101010101" charset="-122"/>
              </a:rPr>
              <a:t>，那么该节点就生成一个包含</a:t>
            </a:r>
            <a:r>
              <a:rPr lang="en-US" altLang="zh-CN" dirty="0">
                <a:solidFill>
                  <a:schemeClr val="bg1"/>
                </a:solidFill>
                <a:latin typeface="字魂36号-正文宋楷" panose="02010600030101010101" charset="-122"/>
                <a:ea typeface="字魂36号-正文宋楷" panose="02010600030101010101" charset="-122"/>
              </a:rPr>
              <a:t>&lt;</a:t>
            </a:r>
            <a:r>
              <a:rPr lang="en-US" altLang="zh-CN" dirty="0" err="1">
                <a:solidFill>
                  <a:schemeClr val="bg1"/>
                </a:solidFill>
                <a:latin typeface="字魂36号-正文宋楷" panose="02010600030101010101" charset="-122"/>
                <a:ea typeface="字魂36号-正文宋楷" panose="02010600030101010101" charset="-122"/>
              </a:rPr>
              <a:t>e,rnd</a:t>
            </a:r>
            <a:r>
              <a:rPr lang="en-US" altLang="zh-CN" dirty="0">
                <a:solidFill>
                  <a:schemeClr val="bg1"/>
                </a:solidFill>
                <a:latin typeface="字魂36号-正文宋楷" panose="02010600030101010101" charset="-122"/>
                <a:ea typeface="字魂36号-正文宋楷" panose="02010600030101010101" charset="-122"/>
              </a:rPr>
              <a:t>&gt;</a:t>
            </a:r>
            <a:r>
              <a:rPr lang="zh-CN" altLang="en-US" dirty="0">
                <a:solidFill>
                  <a:schemeClr val="bg1"/>
                </a:solidFill>
                <a:latin typeface="字魂36号-正文宋楷" panose="02010600030101010101" charset="-122"/>
                <a:ea typeface="字魂36号-正文宋楷" panose="02010600030101010101" charset="-122"/>
              </a:rPr>
              <a:t>的签名证书，广播该证书到其它所有节点</a:t>
            </a:r>
          </a:p>
          <a:p>
            <a:r>
              <a:rPr lang="en-US" altLang="zh-CN" dirty="0">
                <a:solidFill>
                  <a:schemeClr val="bg1"/>
                </a:solidFill>
                <a:latin typeface="字魂36号-正文宋楷" panose="02010600030101010101" charset="-122"/>
                <a:ea typeface="字魂36号-正文宋楷" panose="02010600030101010101" charset="-122"/>
              </a:rPr>
              <a:t>3. </a:t>
            </a:r>
            <a:r>
              <a:rPr lang="zh-CN" altLang="en-US" dirty="0">
                <a:solidFill>
                  <a:schemeClr val="bg1"/>
                </a:solidFill>
                <a:latin typeface="字魂36号-正文宋楷" panose="02010600030101010101" charset="-122"/>
                <a:ea typeface="字魂36号-正文宋楷" panose="02010600030101010101" charset="-122"/>
              </a:rPr>
              <a:t>所有节点等待 </a:t>
            </a:r>
            <a:r>
              <a:rPr lang="en-US" altLang="zh-CN" dirty="0">
                <a:solidFill>
                  <a:schemeClr val="bg1"/>
                </a:solidFill>
                <a:latin typeface="字魂36号-正文宋楷" panose="02010600030101010101" charset="-122"/>
                <a:ea typeface="字魂36号-正文宋楷" panose="02010600030101010101" charset="-122"/>
              </a:rPr>
              <a:t>[</a:t>
            </a:r>
            <a:r>
              <a:rPr lang="zh-CN" altLang="en-US" dirty="0">
                <a:solidFill>
                  <a:schemeClr val="bg1"/>
                </a:solidFill>
                <a:latin typeface="字魂36号-正文宋楷" panose="02010600030101010101" charset="-122"/>
                <a:ea typeface="字魂36号-正文宋楷" panose="02010600030101010101" charset="-122"/>
              </a:rPr>
              <a:t>公式</a:t>
            </a:r>
            <a:r>
              <a:rPr lang="en-US" altLang="zh-CN" dirty="0">
                <a:solidFill>
                  <a:schemeClr val="bg1"/>
                </a:solidFill>
                <a:latin typeface="字魂36号-正文宋楷" panose="02010600030101010101" charset="-122"/>
                <a:ea typeface="字魂36号-正文宋楷" panose="02010600030101010101" charset="-122"/>
              </a:rPr>
              <a:t>] </a:t>
            </a:r>
            <a:r>
              <a:rPr lang="zh-CN" altLang="en-US" dirty="0">
                <a:solidFill>
                  <a:schemeClr val="bg1"/>
                </a:solidFill>
                <a:latin typeface="字魂36号-正文宋楷" panose="02010600030101010101" charset="-122"/>
                <a:ea typeface="字魂36号-正文宋楷" panose="02010600030101010101" charset="-122"/>
              </a:rPr>
              <a:t>时间之后，锁定所获收集到的最小的</a:t>
            </a:r>
            <a:r>
              <a:rPr lang="en-US" altLang="zh-CN" dirty="0" err="1">
                <a:solidFill>
                  <a:schemeClr val="bg1"/>
                </a:solidFill>
                <a:latin typeface="字魂36号-正文宋楷" panose="02010600030101010101" charset="-122"/>
                <a:ea typeface="字魂36号-正文宋楷" panose="02010600030101010101" charset="-122"/>
              </a:rPr>
              <a:t>rnd</a:t>
            </a:r>
            <a:endParaRPr lang="en-US" altLang="zh-CN" dirty="0">
              <a:solidFill>
                <a:schemeClr val="bg1"/>
              </a:solidFill>
              <a:latin typeface="字魂36号-正文宋楷" panose="02010600030101010101" charset="-122"/>
              <a:ea typeface="字魂36号-正文宋楷" panose="02010600030101010101" charset="-122"/>
            </a:endParaRPr>
          </a:p>
          <a:p>
            <a:r>
              <a:rPr lang="en-US" altLang="zh-CN" dirty="0">
                <a:solidFill>
                  <a:schemeClr val="bg1"/>
                </a:solidFill>
                <a:latin typeface="字魂36号-正文宋楷" panose="02010600030101010101" charset="-122"/>
                <a:ea typeface="字魂36号-正文宋楷" panose="02010600030101010101" charset="-122"/>
              </a:rPr>
              <a:t>4. </a:t>
            </a:r>
            <a:r>
              <a:rPr lang="zh-CN" altLang="en-US" dirty="0">
                <a:solidFill>
                  <a:schemeClr val="bg1"/>
                </a:solidFill>
                <a:latin typeface="字魂36号-正文宋楷" panose="02010600030101010101" charset="-122"/>
                <a:ea typeface="字魂36号-正文宋楷" panose="02010600030101010101" charset="-122"/>
              </a:rPr>
              <a:t>使用</a:t>
            </a:r>
            <a:r>
              <a:rPr lang="en-US" altLang="zh-CN" dirty="0">
                <a:solidFill>
                  <a:schemeClr val="bg1"/>
                </a:solidFill>
                <a:latin typeface="字魂36号-正文宋楷" panose="02010600030101010101" charset="-122"/>
                <a:ea typeface="字魂36号-正文宋楷" panose="02010600030101010101" charset="-122"/>
              </a:rPr>
              <a:t>3</a:t>
            </a:r>
            <a:r>
              <a:rPr lang="zh-CN" altLang="en-US" dirty="0">
                <a:solidFill>
                  <a:schemeClr val="bg1"/>
                </a:solidFill>
                <a:latin typeface="字魂36号-正文宋楷" panose="02010600030101010101" charset="-122"/>
                <a:ea typeface="字魂36号-正文宋楷" panose="02010600030101010101" charset="-122"/>
              </a:rPr>
              <a:t>中的最小</a:t>
            </a:r>
            <a:r>
              <a:rPr lang="en-US" altLang="zh-CN" dirty="0" err="1">
                <a:solidFill>
                  <a:schemeClr val="bg1"/>
                </a:solidFill>
                <a:latin typeface="字魂36号-正文宋楷" panose="02010600030101010101" charset="-122"/>
                <a:ea typeface="字魂36号-正文宋楷" panose="02010600030101010101" charset="-122"/>
              </a:rPr>
              <a:t>rnd</a:t>
            </a:r>
            <a:r>
              <a:rPr lang="zh-CN" altLang="en-US" dirty="0">
                <a:solidFill>
                  <a:schemeClr val="bg1"/>
                </a:solidFill>
                <a:latin typeface="字魂36号-正文宋楷" panose="02010600030101010101" charset="-122"/>
                <a:ea typeface="字魂36号-正文宋楷" panose="02010600030101010101" charset="-122"/>
              </a:rPr>
              <a:t>来作为当前时期的委员会分配的随机种子</a:t>
            </a:r>
            <a:r>
              <a:rPr lang="en-US" altLang="zh-CN" dirty="0">
                <a:solidFill>
                  <a:schemeClr val="bg1"/>
                </a:solidFill>
                <a:latin typeface="字魂36号-正文宋楷" panose="02010600030101010101" charset="-122"/>
                <a:ea typeface="字魂36号-正文宋楷" panose="02010600030101010101" charset="-122"/>
              </a:rPr>
              <a:t>seed</a:t>
            </a:r>
            <a:r>
              <a:rPr lang="zh-CN" altLang="en-US" dirty="0">
                <a:solidFill>
                  <a:schemeClr val="bg1"/>
                </a:solidFill>
                <a:latin typeface="字魂36号-正文宋楷" panose="02010600030101010101" charset="-122"/>
                <a:ea typeface="字魂36号-正文宋楷" panose="02010600030101010101" charset="-122"/>
              </a:rPr>
              <a:t>。</a:t>
            </a:r>
          </a:p>
          <a:p>
            <a:r>
              <a:rPr lang="zh-CN" altLang="en-US" dirty="0">
                <a:solidFill>
                  <a:schemeClr val="bg1"/>
                </a:solidFill>
                <a:latin typeface="字魂36号-正文宋楷" panose="02010600030101010101" charset="-122"/>
                <a:ea typeface="字魂36号-正文宋楷" panose="02010600030101010101" charset="-122"/>
              </a:rPr>
              <a:t>每一个节点拥有一个相同的随机数</a:t>
            </a:r>
            <a:r>
              <a:rPr lang="en-US" altLang="zh-CN" dirty="0" err="1">
                <a:solidFill>
                  <a:schemeClr val="bg1"/>
                </a:solidFill>
                <a:latin typeface="字魂36号-正文宋楷" panose="02010600030101010101" charset="-122"/>
                <a:ea typeface="字魂36号-正文宋楷" panose="02010600030101010101" charset="-122"/>
              </a:rPr>
              <a:t>rnd</a:t>
            </a:r>
            <a:r>
              <a:rPr lang="zh-CN" altLang="en-US" dirty="0">
                <a:solidFill>
                  <a:schemeClr val="bg1"/>
                </a:solidFill>
                <a:latin typeface="字魂36号-正文宋楷" panose="02010600030101010101" charset="-122"/>
                <a:ea typeface="字魂36号-正文宋楷" panose="02010600030101010101" charset="-122"/>
              </a:rPr>
              <a:t>之后，就可以根据上述的总体思路来确定一个节点属于哪个委员会了，也就是委员会分配问题的解决。</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rgbClr val="FFC000"/>
                </a:solidFill>
                <a:latin typeface="字魂36号-正文宋楷" panose="02010600030101010101" charset="-122"/>
                <a:ea typeface="字魂36号-正文宋楷" panose="02010600030101010101" charset="-122"/>
              </a:rPr>
              <a:t>如果所有节点生成的</a:t>
            </a:r>
            <a:r>
              <a:rPr lang="en-US" altLang="zh-CN" dirty="0">
                <a:solidFill>
                  <a:srgbClr val="FFC000"/>
                </a:solidFill>
                <a:latin typeface="字魂36号-正文宋楷" panose="02010600030101010101" charset="-122"/>
                <a:ea typeface="字魂36号-正文宋楷" panose="02010600030101010101" charset="-122"/>
              </a:rPr>
              <a:t>q</a:t>
            </a:r>
            <a:r>
              <a:rPr lang="zh-CN" altLang="en-US" dirty="0">
                <a:solidFill>
                  <a:srgbClr val="FFC000"/>
                </a:solidFill>
                <a:latin typeface="字魂36号-正文宋楷" panose="02010600030101010101" charset="-122"/>
                <a:ea typeface="字魂36号-正文宋楷" panose="02010600030101010101" charset="-122"/>
              </a:rPr>
              <a:t>都不等于</a:t>
            </a:r>
            <a:r>
              <a:rPr lang="en-US" altLang="zh-CN" dirty="0">
                <a:solidFill>
                  <a:srgbClr val="FFC000"/>
                </a:solidFill>
                <a:latin typeface="字魂36号-正文宋楷" panose="02010600030101010101" charset="-122"/>
                <a:ea typeface="字魂36号-正文宋楷" panose="02010600030101010101" charset="-122"/>
              </a:rPr>
              <a:t>0</a:t>
            </a:r>
            <a:r>
              <a:rPr lang="zh-CN" altLang="en-US" dirty="0">
                <a:solidFill>
                  <a:srgbClr val="FFC000"/>
                </a:solidFill>
                <a:latin typeface="字魂36号-正文宋楷" panose="02010600030101010101" charset="-122"/>
                <a:ea typeface="字魂36号-正文宋楷" panose="02010600030101010101" charset="-122"/>
              </a:rPr>
              <a:t>，那所有的节点都不能生成上述步骤</a:t>
            </a:r>
            <a:r>
              <a:rPr lang="en-US" altLang="zh-CN" dirty="0">
                <a:solidFill>
                  <a:srgbClr val="FFC000"/>
                </a:solidFill>
                <a:latin typeface="字魂36号-正文宋楷" panose="02010600030101010101" charset="-122"/>
                <a:ea typeface="字魂36号-正文宋楷" panose="02010600030101010101" charset="-122"/>
              </a:rPr>
              <a:t>2</a:t>
            </a:r>
            <a:r>
              <a:rPr lang="zh-CN" altLang="en-US" dirty="0">
                <a:solidFill>
                  <a:srgbClr val="FFC000"/>
                </a:solidFill>
                <a:latin typeface="字魂36号-正文宋楷" panose="02010600030101010101" charset="-122"/>
                <a:ea typeface="字魂36号-正文宋楷" panose="02010600030101010101" charset="-122"/>
              </a:rPr>
              <a:t>的证书，也收不到被广播的证书，那当前时期就无法重新调整委员会了</a:t>
            </a:r>
            <a:r>
              <a:rPr lang="en-US" altLang="zh-CN" dirty="0">
                <a:solidFill>
                  <a:srgbClr val="FFC000"/>
                </a:solidFill>
                <a:latin typeface="字魂36号-正文宋楷" panose="02010600030101010101" charset="-122"/>
                <a:ea typeface="字魂36号-正文宋楷" panose="02010600030101010101" charset="-122"/>
              </a:rPr>
              <a:t>, </a:t>
            </a:r>
            <a:r>
              <a:rPr lang="zh-CN" altLang="en-US" dirty="0">
                <a:solidFill>
                  <a:srgbClr val="FFC000"/>
                </a:solidFill>
                <a:latin typeface="字魂36号-正文宋楷" panose="02010600030101010101" charset="-122"/>
                <a:ea typeface="字魂36号-正文宋楷" panose="02010600030101010101" charset="-122"/>
              </a:rPr>
              <a:t>怎么办？</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解决思路为，所有节点的</a:t>
            </a:r>
            <a:r>
              <a:rPr lang="en-US" altLang="zh-CN" dirty="0">
                <a:solidFill>
                  <a:schemeClr val="bg1"/>
                </a:solidFill>
                <a:latin typeface="字魂36号-正文宋楷" panose="02010600030101010101" charset="-122"/>
                <a:ea typeface="字魂36号-正文宋楷" panose="02010600030101010101" charset="-122"/>
              </a:rPr>
              <a:t>e</a:t>
            </a:r>
            <a:r>
              <a:rPr lang="zh-CN" altLang="en-US" dirty="0">
                <a:solidFill>
                  <a:schemeClr val="bg1"/>
                </a:solidFill>
                <a:latin typeface="字魂36号-正文宋楷" panose="02010600030101010101" charset="-122"/>
                <a:ea typeface="字魂36号-正文宋楷" panose="02010600030101010101" charset="-122"/>
              </a:rPr>
              <a:t>增加，重新执行上面步骤。</a:t>
            </a:r>
            <a:endParaRPr lang="zh-CN" altLang="en-US" sz="1600" dirty="0">
              <a:solidFill>
                <a:schemeClr val="bg1">
                  <a:lumMod val="75000"/>
                </a:schemeClr>
              </a:solidFill>
              <a:latin typeface="字魂36号-正文宋楷" panose="02010600030101010101" charset="-122"/>
              <a:ea typeface="字魂36号-正文宋楷" panose="02010600030101010101" charset="-122"/>
            </a:endParaRPr>
          </a:p>
        </p:txBody>
      </p:sp>
    </p:spTree>
    <p:extLst>
      <p:ext uri="{BB962C8B-B14F-4D97-AF65-F5344CB8AC3E}">
        <p14:creationId xmlns:p14="http://schemas.microsoft.com/office/powerpoint/2010/main" val="310743010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解决方案</a:t>
            </a:r>
          </a:p>
        </p:txBody>
      </p:sp>
      <p:sp>
        <p:nvSpPr>
          <p:cNvPr id="5" name="文本框 4">
            <a:extLst>
              <a:ext uri="{FF2B5EF4-FFF2-40B4-BE49-F238E27FC236}">
                <a16:creationId xmlns:a16="http://schemas.microsoft.com/office/drawing/2014/main" id="{EAADE55E-D1F4-4987-80B8-A6CF38F325C2}"/>
              </a:ext>
            </a:extLst>
          </p:cNvPr>
          <p:cNvSpPr txBox="1"/>
          <p:nvPr/>
        </p:nvSpPr>
        <p:spPr>
          <a:xfrm>
            <a:off x="1487647" y="2346170"/>
            <a:ext cx="9887824" cy="2031325"/>
          </a:xfrm>
          <a:prstGeom prst="rect">
            <a:avLst/>
          </a:prstGeom>
          <a:noFill/>
        </p:spPr>
        <p:txBody>
          <a:bodyPr wrap="square" rtlCol="0">
            <a:spAutoFit/>
          </a:bodyPr>
          <a:lstStyle/>
          <a:p>
            <a:r>
              <a:rPr lang="zh-CN" altLang="en-US" dirty="0">
                <a:solidFill>
                  <a:srgbClr val="FFC000"/>
                </a:solidFill>
                <a:latin typeface="字魂36号-正文宋楷" panose="02010600030101010101" charset="-122"/>
                <a:ea typeface="字魂36号-正文宋楷" panose="02010600030101010101" charset="-122"/>
              </a:rPr>
              <a:t>另一个问题是，攻击者可能会慢慢一个一个攻破一个委员会中的节点，使得该委员会的恶意节点个数超过安全共识的临界值。</a:t>
            </a:r>
            <a:endParaRPr lang="en-US" altLang="zh-CN" dirty="0">
              <a:solidFill>
                <a:srgbClr val="FFC000"/>
              </a:solidFill>
              <a:latin typeface="字魂36号-正文宋楷" panose="02010600030101010101" charset="-122"/>
              <a:ea typeface="字魂36号-正文宋楷" panose="02010600030101010101" charset="-122"/>
            </a:endParaRPr>
          </a:p>
          <a:p>
            <a:endParaRPr lang="en-US" altLang="zh-CN"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所以需要每隔一段时期就要根据</a:t>
            </a:r>
            <a:r>
              <a:rPr lang="en-US" altLang="zh-CN" dirty="0" err="1">
                <a:solidFill>
                  <a:schemeClr val="bg1"/>
                </a:solidFill>
                <a:latin typeface="字魂36号-正文宋楷" panose="02010600030101010101" charset="-122"/>
                <a:ea typeface="字魂36号-正文宋楷" panose="02010600030101010101" charset="-122"/>
              </a:rPr>
              <a:t>rnd</a:t>
            </a:r>
            <a:r>
              <a:rPr lang="zh-CN" altLang="en-US" dirty="0">
                <a:solidFill>
                  <a:schemeClr val="bg1"/>
                </a:solidFill>
                <a:latin typeface="字魂36号-正文宋楷" panose="02010600030101010101" charset="-122"/>
                <a:ea typeface="字魂36号-正文宋楷" panose="02010600030101010101" charset="-122"/>
              </a:rPr>
              <a:t>重新调整委员会的成员。所有的节点同时调整是不可行的，因为会导致系统在这段时间不可用，因此采用分批调整的方式。在调整的过程中，每一个委员会最多有</a:t>
            </a:r>
            <a:r>
              <a:rPr lang="en-US" altLang="zh-CN" dirty="0">
                <a:solidFill>
                  <a:schemeClr val="bg1"/>
                </a:solidFill>
                <a:latin typeface="字魂36号-正文宋楷" panose="02010600030101010101" charset="-122"/>
                <a:ea typeface="字魂36号-正文宋楷" panose="02010600030101010101" charset="-122"/>
              </a:rPr>
              <a:t>B</a:t>
            </a:r>
            <a:r>
              <a:rPr lang="zh-CN" altLang="en-US" dirty="0">
                <a:solidFill>
                  <a:schemeClr val="bg1"/>
                </a:solidFill>
                <a:latin typeface="字魂36号-正文宋楷" panose="02010600030101010101" charset="-122"/>
                <a:ea typeface="字魂36号-正文宋楷" panose="02010600030101010101" charset="-122"/>
              </a:rPr>
              <a:t>个节点调整到其它委员会，这</a:t>
            </a:r>
            <a:r>
              <a:rPr lang="en-US" altLang="zh-CN" dirty="0">
                <a:solidFill>
                  <a:schemeClr val="bg1"/>
                </a:solidFill>
                <a:latin typeface="字魂36号-正文宋楷" panose="02010600030101010101" charset="-122"/>
                <a:ea typeface="字魂36号-正文宋楷" panose="02010600030101010101" charset="-122"/>
              </a:rPr>
              <a:t>B</a:t>
            </a:r>
            <a:r>
              <a:rPr lang="zh-CN" altLang="en-US" dirty="0">
                <a:solidFill>
                  <a:schemeClr val="bg1"/>
                </a:solidFill>
                <a:latin typeface="字魂36号-正文宋楷" panose="02010600030101010101" charset="-122"/>
                <a:ea typeface="字魂36号-正文宋楷" panose="02010600030101010101" charset="-122"/>
              </a:rPr>
              <a:t>个节点在这期间不参加共识工作。</a:t>
            </a:r>
            <a:r>
              <a:rPr lang="en-US" altLang="zh-CN" dirty="0">
                <a:solidFill>
                  <a:schemeClr val="bg1"/>
                </a:solidFill>
                <a:latin typeface="字魂36号-正文宋楷" panose="02010600030101010101" charset="-122"/>
                <a:ea typeface="字魂36号-正文宋楷" panose="02010600030101010101" charset="-122"/>
              </a:rPr>
              <a:t>B</a:t>
            </a:r>
            <a:r>
              <a:rPr lang="zh-CN" altLang="en-US" dirty="0">
                <a:solidFill>
                  <a:schemeClr val="bg1"/>
                </a:solidFill>
                <a:latin typeface="字魂36号-正文宋楷" panose="02010600030101010101" charset="-122"/>
                <a:ea typeface="字魂36号-正文宋楷" panose="02010600030101010101" charset="-122"/>
              </a:rPr>
              <a:t>的的大小设置需要权衡，更大的</a:t>
            </a:r>
            <a:r>
              <a:rPr lang="en-US" altLang="zh-CN" dirty="0">
                <a:solidFill>
                  <a:schemeClr val="bg1"/>
                </a:solidFill>
                <a:latin typeface="字魂36号-正文宋楷" panose="02010600030101010101" charset="-122"/>
                <a:ea typeface="字魂36号-正文宋楷" panose="02010600030101010101" charset="-122"/>
              </a:rPr>
              <a:t>B</a:t>
            </a:r>
            <a:r>
              <a:rPr lang="zh-CN" altLang="en-US" dirty="0">
                <a:solidFill>
                  <a:schemeClr val="bg1"/>
                </a:solidFill>
                <a:latin typeface="字魂36号-正文宋楷" panose="02010600030101010101" charset="-122"/>
                <a:ea typeface="字魂36号-正文宋楷" panose="02010600030101010101" charset="-122"/>
              </a:rPr>
              <a:t>值导致更低的系统安全性。</a:t>
            </a:r>
            <a:endParaRPr lang="zh-CN" altLang="en-US" sz="1600" dirty="0">
              <a:solidFill>
                <a:schemeClr val="bg1">
                  <a:lumMod val="75000"/>
                </a:schemeClr>
              </a:solidFill>
              <a:latin typeface="字魂36号-正文宋楷" panose="02010600030101010101" charset="-122"/>
              <a:ea typeface="字魂36号-正文宋楷" panose="02010600030101010101" charset="-122"/>
            </a:endParaRPr>
          </a:p>
        </p:txBody>
      </p:sp>
    </p:spTree>
    <p:extLst>
      <p:ext uri="{BB962C8B-B14F-4D97-AF65-F5344CB8AC3E}">
        <p14:creationId xmlns:p14="http://schemas.microsoft.com/office/powerpoint/2010/main" val="3973248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解决方案</a:t>
            </a:r>
          </a:p>
        </p:txBody>
      </p:sp>
      <p:sp>
        <p:nvSpPr>
          <p:cNvPr id="5" name="文本框 4">
            <a:extLst>
              <a:ext uri="{FF2B5EF4-FFF2-40B4-BE49-F238E27FC236}">
                <a16:creationId xmlns:a16="http://schemas.microsoft.com/office/drawing/2014/main" id="{EAADE55E-D1F4-4987-80B8-A6CF38F325C2}"/>
              </a:ext>
            </a:extLst>
          </p:cNvPr>
          <p:cNvSpPr txBox="1"/>
          <p:nvPr/>
        </p:nvSpPr>
        <p:spPr>
          <a:xfrm>
            <a:off x="1277922" y="1247213"/>
            <a:ext cx="9887824" cy="2585323"/>
          </a:xfrm>
          <a:prstGeom prst="rect">
            <a:avLst/>
          </a:prstGeom>
          <a:noFill/>
        </p:spPr>
        <p:txBody>
          <a:bodyPr wrap="square" rtlCol="0">
            <a:spAutoFit/>
          </a:bodyPr>
          <a:lstStyle/>
          <a:p>
            <a:r>
              <a:rPr lang="zh-CN" altLang="en-US" b="1" dirty="0">
                <a:solidFill>
                  <a:schemeClr val="bg1"/>
                </a:solidFill>
                <a:latin typeface="字魂36号-正文宋楷" panose="02010600030101010101" charset="-122"/>
                <a:ea typeface="字魂36号-正文宋楷" panose="02010600030101010101" charset="-122"/>
              </a:rPr>
              <a:t>针对第三个挑战（</a:t>
            </a:r>
            <a:r>
              <a:rPr lang="zh-CN" altLang="en-US" b="1" dirty="0">
                <a:solidFill>
                  <a:srgbClr val="FFC000"/>
                </a:solidFill>
                <a:latin typeface="字魂36号-正文宋楷" panose="02010600030101010101" charset="-122"/>
                <a:ea typeface="字魂36号-正文宋楷" panose="02010600030101010101" charset="-122"/>
              </a:rPr>
              <a:t>委员会之间的通信具有隔离性和原子性</a:t>
            </a:r>
            <a:r>
              <a:rPr lang="zh-CN" altLang="en-US" b="1" dirty="0">
                <a:solidFill>
                  <a:schemeClr val="bg1"/>
                </a:solidFill>
                <a:latin typeface="字魂36号-正文宋楷" panose="02010600030101010101" charset="-122"/>
                <a:ea typeface="字魂36号-正文宋楷" panose="02010600030101010101" charset="-122"/>
              </a:rPr>
              <a:t>），提出了下面思路：</a:t>
            </a:r>
          </a:p>
          <a:p>
            <a:endParaRPr lang="zh-CN" altLang="en-US"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两阶段锁和两阶段提交</a:t>
            </a:r>
            <a:r>
              <a:rPr lang="en-US" altLang="zh-CN" b="1" dirty="0">
                <a:solidFill>
                  <a:schemeClr val="bg1"/>
                </a:solidFill>
                <a:latin typeface="字魂36号-正文宋楷" panose="02010600030101010101" charset="-122"/>
                <a:ea typeface="字魂36号-正文宋楷" panose="02010600030101010101" charset="-122"/>
              </a:rPr>
              <a:t>:</a:t>
            </a:r>
            <a:endParaRPr lang="en-US" altLang="zh-CN"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论文使用两阶段锁和两阶段提交来解决委员会之间通信的问题，并且满足隔离性和原子性。总体思路如下图所示，委员会之间的通信分为三个阶段，分别是准备，准备提交，提交。</a:t>
            </a:r>
            <a:endParaRPr lang="en-US" altLang="zh-CN" dirty="0">
              <a:solidFill>
                <a:schemeClr val="bg1"/>
              </a:solidFill>
              <a:latin typeface="字魂36号-正文宋楷" panose="02010600030101010101" charset="-122"/>
              <a:ea typeface="字魂36号-正文宋楷" panose="02010600030101010101" charset="-122"/>
            </a:endParaRPr>
          </a:p>
          <a:p>
            <a:r>
              <a:rPr lang="en-US" altLang="zh-CN" dirty="0">
                <a:solidFill>
                  <a:srgbClr val="FFC000"/>
                </a:solidFill>
                <a:latin typeface="字魂36号-正文宋楷" panose="02010600030101010101" charset="-122"/>
                <a:ea typeface="字魂36号-正文宋楷" panose="02010600030101010101" charset="-122"/>
              </a:rPr>
              <a:t>R</a:t>
            </a:r>
            <a:r>
              <a:rPr lang="zh-CN" altLang="en-US" dirty="0">
                <a:solidFill>
                  <a:srgbClr val="FFC000"/>
                </a:solidFill>
                <a:latin typeface="字魂36号-正文宋楷" panose="02010600030101010101" charset="-122"/>
                <a:ea typeface="字魂36号-正文宋楷" panose="02010600030101010101" charset="-122"/>
              </a:rPr>
              <a:t>表示参考委员会（</a:t>
            </a:r>
            <a:r>
              <a:rPr lang="en-US" altLang="zh-CN" dirty="0">
                <a:solidFill>
                  <a:srgbClr val="FFC000"/>
                </a:solidFill>
                <a:latin typeface="字魂36号-正文宋楷" panose="02010600030101010101" charset="-122"/>
                <a:ea typeface="字魂36号-正文宋楷" panose="02010600030101010101" charset="-122"/>
              </a:rPr>
              <a:t>Reference Committee</a:t>
            </a:r>
            <a:r>
              <a:rPr lang="zh-CN" altLang="en-US" dirty="0">
                <a:solidFill>
                  <a:srgbClr val="FFC000"/>
                </a:solidFill>
                <a:latin typeface="字魂36号-正文宋楷" panose="02010600030101010101" charset="-122"/>
                <a:ea typeface="字魂36号-正文宋楷" panose="02010600030101010101" charset="-122"/>
              </a:rPr>
              <a:t>），</a:t>
            </a:r>
            <a:r>
              <a:rPr lang="en-US" altLang="zh-CN" dirty="0">
                <a:solidFill>
                  <a:srgbClr val="FFC000"/>
                </a:solidFill>
                <a:latin typeface="字魂36号-正文宋楷" panose="02010600030101010101" charset="-122"/>
                <a:ea typeface="字魂36号-正文宋楷" panose="02010600030101010101" charset="-122"/>
              </a:rPr>
              <a:t>S1</a:t>
            </a:r>
            <a:r>
              <a:rPr lang="zh-CN" altLang="en-US" dirty="0">
                <a:solidFill>
                  <a:srgbClr val="FFC000"/>
                </a:solidFill>
                <a:latin typeface="字魂36号-正文宋楷" panose="02010600030101010101" charset="-122"/>
                <a:ea typeface="字魂36号-正文宋楷" panose="02010600030101010101" charset="-122"/>
              </a:rPr>
              <a:t>，</a:t>
            </a:r>
            <a:r>
              <a:rPr lang="en-US" altLang="zh-CN" dirty="0">
                <a:solidFill>
                  <a:srgbClr val="FFC000"/>
                </a:solidFill>
                <a:latin typeface="字魂36号-正文宋楷" panose="02010600030101010101" charset="-122"/>
                <a:ea typeface="字魂36号-正文宋楷" panose="02010600030101010101" charset="-122"/>
              </a:rPr>
              <a:t>S2</a:t>
            </a:r>
            <a:r>
              <a:rPr lang="zh-CN" altLang="en-US" dirty="0">
                <a:solidFill>
                  <a:srgbClr val="FFC000"/>
                </a:solidFill>
                <a:latin typeface="字魂36号-正文宋楷" panose="02010600030101010101" charset="-122"/>
                <a:ea typeface="字魂36号-正文宋楷" panose="02010600030101010101" charset="-122"/>
              </a:rPr>
              <a:t>，</a:t>
            </a:r>
            <a:r>
              <a:rPr lang="en-US" altLang="zh-CN" dirty="0">
                <a:solidFill>
                  <a:srgbClr val="FFC000"/>
                </a:solidFill>
                <a:latin typeface="字魂36号-正文宋楷" panose="02010600030101010101" charset="-122"/>
                <a:ea typeface="字魂36号-正文宋楷" panose="02010600030101010101" charset="-122"/>
              </a:rPr>
              <a:t>S3</a:t>
            </a:r>
            <a:r>
              <a:rPr lang="zh-CN" altLang="en-US" dirty="0">
                <a:solidFill>
                  <a:srgbClr val="FFC000"/>
                </a:solidFill>
                <a:latin typeface="字魂36号-正文宋楷" panose="02010600030101010101" charset="-122"/>
                <a:ea typeface="字魂36号-正文宋楷" panose="02010600030101010101" charset="-122"/>
              </a:rPr>
              <a:t>便是涉及到本次的</a:t>
            </a:r>
            <a:r>
              <a:rPr lang="en-US" altLang="zh-CN" dirty="0">
                <a:solidFill>
                  <a:srgbClr val="FFC000"/>
                </a:solidFill>
                <a:latin typeface="字魂36号-正文宋楷" panose="02010600030101010101" charset="-122"/>
                <a:ea typeface="字魂36号-正文宋楷" panose="02010600030101010101" charset="-122"/>
              </a:rPr>
              <a:t>transaction</a:t>
            </a:r>
            <a:r>
              <a:rPr lang="zh-CN" altLang="en-US" dirty="0">
                <a:solidFill>
                  <a:srgbClr val="FFC000"/>
                </a:solidFill>
                <a:latin typeface="字魂36号-正文宋楷" panose="02010600030101010101" charset="-122"/>
                <a:ea typeface="字魂36号-正文宋楷" panose="02010600030101010101" charset="-122"/>
              </a:rPr>
              <a:t>的委员会了</a:t>
            </a:r>
            <a:r>
              <a:rPr lang="zh-CN" altLang="en-US" dirty="0">
                <a:solidFill>
                  <a:schemeClr val="bg1"/>
                </a:solidFill>
                <a:latin typeface="字魂36号-正文宋楷" panose="02010600030101010101" charset="-122"/>
                <a:ea typeface="字魂36号-正文宋楷" panose="02010600030101010101" charset="-122"/>
              </a:rPr>
              <a:t>。参考委员会在构造上面跟其它委员会没有区别，只是它是一个协调者的身份。“协调者”这个角色来自两阶段提交协议，即两阶段里面的协调者和这里的协调者的工作基本是一样的。只是这里的协调者是一个委员会，由很多个节点构成，使用拜占庭容错共识。</a:t>
            </a:r>
          </a:p>
        </p:txBody>
      </p:sp>
      <p:pic>
        <p:nvPicPr>
          <p:cNvPr id="2" name="图片 1">
            <a:extLst>
              <a:ext uri="{FF2B5EF4-FFF2-40B4-BE49-F238E27FC236}">
                <a16:creationId xmlns:a16="http://schemas.microsoft.com/office/drawing/2014/main" id="{FE7432D7-5B70-4EF6-861B-5BCA4EE16E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0891" y="3857234"/>
            <a:ext cx="5700861" cy="2975599"/>
          </a:xfrm>
          <a:prstGeom prst="rect">
            <a:avLst/>
          </a:prstGeom>
        </p:spPr>
      </p:pic>
    </p:spTree>
    <p:extLst>
      <p:ext uri="{BB962C8B-B14F-4D97-AF65-F5344CB8AC3E}">
        <p14:creationId xmlns:p14="http://schemas.microsoft.com/office/powerpoint/2010/main" val="61359789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解决方案</a:t>
            </a:r>
          </a:p>
        </p:txBody>
      </p:sp>
      <p:pic>
        <p:nvPicPr>
          <p:cNvPr id="3" name="图片 2">
            <a:extLst>
              <a:ext uri="{FF2B5EF4-FFF2-40B4-BE49-F238E27FC236}">
                <a16:creationId xmlns:a16="http://schemas.microsoft.com/office/drawing/2014/main" id="{CDC3F7AA-CA3A-4A0F-9BA3-D91873A14CB2}"/>
              </a:ext>
            </a:extLst>
          </p:cNvPr>
          <p:cNvPicPr>
            <a:picLocks noChangeAspect="1"/>
          </p:cNvPicPr>
          <p:nvPr/>
        </p:nvPicPr>
        <p:blipFill>
          <a:blip r:embed="rId2"/>
          <a:stretch>
            <a:fillRect/>
          </a:stretch>
        </p:blipFill>
        <p:spPr>
          <a:xfrm>
            <a:off x="2791868" y="2018175"/>
            <a:ext cx="6608264" cy="2499755"/>
          </a:xfrm>
          <a:prstGeom prst="rect">
            <a:avLst/>
          </a:prstGeom>
        </p:spPr>
      </p:pic>
      <p:sp>
        <p:nvSpPr>
          <p:cNvPr id="4" name="文本框 3">
            <a:extLst>
              <a:ext uri="{FF2B5EF4-FFF2-40B4-BE49-F238E27FC236}">
                <a16:creationId xmlns:a16="http://schemas.microsoft.com/office/drawing/2014/main" id="{8D1B8A10-D03B-4E33-A5BF-093A34932023}"/>
              </a:ext>
            </a:extLst>
          </p:cNvPr>
          <p:cNvSpPr txBox="1"/>
          <p:nvPr/>
        </p:nvSpPr>
        <p:spPr>
          <a:xfrm>
            <a:off x="2177675" y="1261488"/>
            <a:ext cx="7836650" cy="646331"/>
          </a:xfrm>
          <a:prstGeom prst="rect">
            <a:avLst/>
          </a:prstGeom>
          <a:noFill/>
        </p:spPr>
        <p:txBody>
          <a:bodyPr wrap="square" rtlCol="0">
            <a:spAutoFit/>
          </a:bodyPr>
          <a:lstStyle/>
          <a:p>
            <a:r>
              <a:rPr lang="zh-CN" altLang="en-US" dirty="0">
                <a:solidFill>
                  <a:schemeClr val="bg1"/>
                </a:solidFill>
                <a:latin typeface="字魂36号-正文宋楷" panose="02010600030101010101" charset="-122"/>
                <a:ea typeface="字魂36号-正文宋楷" panose="02010600030101010101" charset="-122"/>
              </a:rPr>
              <a:t>一个</a:t>
            </a:r>
            <a:r>
              <a:rPr lang="en-US" altLang="zh-CN" dirty="0">
                <a:solidFill>
                  <a:schemeClr val="bg1"/>
                </a:solidFill>
                <a:latin typeface="字魂36号-正文宋楷" panose="02010600030101010101" charset="-122"/>
                <a:ea typeface="字魂36号-正文宋楷" panose="02010600030101010101" charset="-122"/>
              </a:rPr>
              <a:t>Transaction</a:t>
            </a:r>
            <a:r>
              <a:rPr lang="zh-CN" altLang="en-US" dirty="0">
                <a:solidFill>
                  <a:schemeClr val="bg1"/>
                </a:solidFill>
                <a:latin typeface="字魂36号-正文宋楷" panose="02010600030101010101" charset="-122"/>
                <a:ea typeface="字魂36号-正文宋楷" panose="02010600030101010101" charset="-122"/>
              </a:rPr>
              <a:t>可能有多个输入和多个输出，这些输入和输出可能涉及到多个委员会，这些委员会在下图表示为</a:t>
            </a:r>
            <a:r>
              <a:rPr lang="en-US" altLang="zh-CN" dirty="0">
                <a:solidFill>
                  <a:schemeClr val="bg1"/>
                </a:solidFill>
                <a:latin typeface="字魂36号-正文宋楷" panose="02010600030101010101" charset="-122"/>
                <a:ea typeface="字魂36号-正文宋楷" panose="02010600030101010101" charset="-122"/>
              </a:rPr>
              <a:t>S1</a:t>
            </a:r>
            <a:r>
              <a:rPr lang="zh-CN" altLang="en-US" dirty="0">
                <a:solidFill>
                  <a:schemeClr val="bg1"/>
                </a:solidFill>
                <a:latin typeface="字魂36号-正文宋楷" panose="02010600030101010101" charset="-122"/>
                <a:ea typeface="字魂36号-正文宋楷" panose="02010600030101010101" charset="-122"/>
              </a:rPr>
              <a:t>，</a:t>
            </a:r>
            <a:r>
              <a:rPr lang="en-US" altLang="zh-CN" dirty="0">
                <a:solidFill>
                  <a:schemeClr val="bg1"/>
                </a:solidFill>
                <a:latin typeface="字魂36号-正文宋楷" panose="02010600030101010101" charset="-122"/>
                <a:ea typeface="字魂36号-正文宋楷" panose="02010600030101010101" charset="-122"/>
              </a:rPr>
              <a:t>S2</a:t>
            </a:r>
            <a:r>
              <a:rPr lang="zh-CN" altLang="en-US" dirty="0">
                <a:solidFill>
                  <a:schemeClr val="bg1"/>
                </a:solidFill>
                <a:latin typeface="字魂36号-正文宋楷" panose="02010600030101010101" charset="-122"/>
                <a:ea typeface="字魂36号-正文宋楷" panose="02010600030101010101" charset="-122"/>
              </a:rPr>
              <a:t>和</a:t>
            </a:r>
            <a:r>
              <a:rPr lang="en-US" altLang="zh-CN" dirty="0">
                <a:solidFill>
                  <a:schemeClr val="bg1"/>
                </a:solidFill>
                <a:latin typeface="字魂36号-正文宋楷" panose="02010600030101010101" charset="-122"/>
                <a:ea typeface="字魂36号-正文宋楷" panose="02010600030101010101" charset="-122"/>
              </a:rPr>
              <a:t>S3</a:t>
            </a:r>
            <a:r>
              <a:rPr lang="zh-CN" altLang="en-US" dirty="0">
                <a:solidFill>
                  <a:schemeClr val="bg1"/>
                </a:solidFill>
                <a:latin typeface="字魂36号-正文宋楷" panose="02010600030101010101" charset="-122"/>
                <a:ea typeface="字魂36号-正文宋楷" panose="02010600030101010101" charset="-122"/>
              </a:rPr>
              <a:t>。</a:t>
            </a:r>
          </a:p>
        </p:txBody>
      </p:sp>
      <p:pic>
        <p:nvPicPr>
          <p:cNvPr id="7" name="图片 6">
            <a:extLst>
              <a:ext uri="{FF2B5EF4-FFF2-40B4-BE49-F238E27FC236}">
                <a16:creationId xmlns:a16="http://schemas.microsoft.com/office/drawing/2014/main" id="{9BBF37EE-C9B8-4813-AE28-5B0539195E44}"/>
              </a:ext>
            </a:extLst>
          </p:cNvPr>
          <p:cNvPicPr>
            <a:picLocks noChangeAspect="1"/>
          </p:cNvPicPr>
          <p:nvPr/>
        </p:nvPicPr>
        <p:blipFill>
          <a:blip r:embed="rId3"/>
          <a:stretch>
            <a:fillRect/>
          </a:stretch>
        </p:blipFill>
        <p:spPr>
          <a:xfrm>
            <a:off x="2791868" y="4079661"/>
            <a:ext cx="6608263" cy="2605458"/>
          </a:xfrm>
          <a:prstGeom prst="rect">
            <a:avLst/>
          </a:prstGeom>
        </p:spPr>
      </p:pic>
    </p:spTree>
    <p:extLst>
      <p:ext uri="{BB962C8B-B14F-4D97-AF65-F5344CB8AC3E}">
        <p14:creationId xmlns:p14="http://schemas.microsoft.com/office/powerpoint/2010/main" val="384246909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76931A70-2503-4E1F-A65C-25B044B1A306}"/>
              </a:ext>
            </a:extLst>
          </p:cNvPr>
          <p:cNvCxnSpPr>
            <a:cxnSpLocks/>
          </p:cNvCxnSpPr>
          <p:nvPr/>
        </p:nvCxnSpPr>
        <p:spPr>
          <a:xfrm>
            <a:off x="2840854" y="3137003"/>
            <a:ext cx="1950221" cy="0"/>
          </a:xfrm>
          <a:prstGeom prst="line">
            <a:avLst/>
          </a:prstGeom>
          <a:ln w="31750">
            <a:solidFill>
              <a:srgbClr val="BE614F"/>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4BAC23F-380F-446C-93C1-5A67B443F524}"/>
              </a:ext>
            </a:extLst>
          </p:cNvPr>
          <p:cNvCxnSpPr>
            <a:cxnSpLocks/>
          </p:cNvCxnSpPr>
          <p:nvPr/>
        </p:nvCxnSpPr>
        <p:spPr>
          <a:xfrm>
            <a:off x="7048500" y="3137003"/>
            <a:ext cx="2246420" cy="0"/>
          </a:xfrm>
          <a:prstGeom prst="line">
            <a:avLst/>
          </a:prstGeom>
          <a:ln w="31750">
            <a:solidFill>
              <a:srgbClr val="BE614F"/>
            </a:solidFill>
            <a:prstDash val="dash"/>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0F315D00-C805-4A2D-A73F-AE985513F12E}"/>
              </a:ext>
            </a:extLst>
          </p:cNvPr>
          <p:cNvGrpSpPr/>
          <p:nvPr/>
        </p:nvGrpSpPr>
        <p:grpSpPr>
          <a:xfrm>
            <a:off x="871432" y="2301705"/>
            <a:ext cx="1714891" cy="1670595"/>
            <a:chOff x="1828408" y="2705100"/>
            <a:chExt cx="1714891" cy="1670595"/>
          </a:xfrm>
        </p:grpSpPr>
        <p:sp>
          <p:nvSpPr>
            <p:cNvPr id="2" name="椭圆 1">
              <a:extLst>
                <a:ext uri="{FF2B5EF4-FFF2-40B4-BE49-F238E27FC236}">
                  <a16:creationId xmlns:a16="http://schemas.microsoft.com/office/drawing/2014/main" id="{DEC4FB74-4826-4EBF-8917-DF792896EC0C}"/>
                </a:ext>
              </a:extLst>
            </p:cNvPr>
            <p:cNvSpPr/>
            <p:nvPr/>
          </p:nvSpPr>
          <p:spPr>
            <a:xfrm>
              <a:off x="1883470" y="2705100"/>
              <a:ext cx="1659829" cy="1659829"/>
            </a:xfrm>
            <a:prstGeom prst="ellipse">
              <a:avLst/>
            </a:prstGeom>
            <a:noFill/>
            <a:ln w="22225">
              <a:solidFill>
                <a:srgbClr val="BE614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DE46610A-C633-48C0-8F52-B4E01AC04361}"/>
                </a:ext>
              </a:extLst>
            </p:cNvPr>
            <p:cNvPicPr>
              <a:picLocks noChangeAspect="1"/>
            </p:cNvPicPr>
            <p:nvPr/>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1828408" y="2705100"/>
              <a:ext cx="1714891" cy="1670595"/>
            </a:xfrm>
            <a:prstGeom prst="rect">
              <a:avLst/>
            </a:prstGeom>
          </p:spPr>
        </p:pic>
      </p:grpSp>
      <p:grpSp>
        <p:nvGrpSpPr>
          <p:cNvPr id="22" name="组合 21">
            <a:extLst>
              <a:ext uri="{FF2B5EF4-FFF2-40B4-BE49-F238E27FC236}">
                <a16:creationId xmlns:a16="http://schemas.microsoft.com/office/drawing/2014/main" id="{6BBD4324-E4B0-471B-871A-8F784B841DA4}"/>
              </a:ext>
            </a:extLst>
          </p:cNvPr>
          <p:cNvGrpSpPr/>
          <p:nvPr/>
        </p:nvGrpSpPr>
        <p:grpSpPr>
          <a:xfrm>
            <a:off x="5062342" y="2301705"/>
            <a:ext cx="1714891" cy="1670595"/>
            <a:chOff x="1828408" y="2705100"/>
            <a:chExt cx="1714891" cy="1670595"/>
          </a:xfrm>
        </p:grpSpPr>
        <p:sp>
          <p:nvSpPr>
            <p:cNvPr id="25" name="椭圆 24">
              <a:extLst>
                <a:ext uri="{FF2B5EF4-FFF2-40B4-BE49-F238E27FC236}">
                  <a16:creationId xmlns:a16="http://schemas.microsoft.com/office/drawing/2014/main" id="{530C5C71-1228-49C5-8B4D-7AD0A60619C5}"/>
                </a:ext>
              </a:extLst>
            </p:cNvPr>
            <p:cNvSpPr/>
            <p:nvPr/>
          </p:nvSpPr>
          <p:spPr>
            <a:xfrm>
              <a:off x="1883470" y="2705100"/>
              <a:ext cx="1659829" cy="1659829"/>
            </a:xfrm>
            <a:prstGeom prst="ellipse">
              <a:avLst/>
            </a:prstGeom>
            <a:noFill/>
            <a:ln w="22225">
              <a:solidFill>
                <a:srgbClr val="BE614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24CEAA7B-3FB2-45D4-82CA-567B94A806D7}"/>
                </a:ext>
              </a:extLst>
            </p:cNvPr>
            <p:cNvPicPr>
              <a:picLocks noChangeAspect="1"/>
            </p:cNvPicPr>
            <p:nvPr/>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1828408" y="2705100"/>
              <a:ext cx="1714891" cy="1670595"/>
            </a:xfrm>
            <a:prstGeom prst="rect">
              <a:avLst/>
            </a:prstGeom>
          </p:spPr>
        </p:pic>
      </p:grpSp>
      <p:grpSp>
        <p:nvGrpSpPr>
          <p:cNvPr id="27" name="组合 26">
            <a:extLst>
              <a:ext uri="{FF2B5EF4-FFF2-40B4-BE49-F238E27FC236}">
                <a16:creationId xmlns:a16="http://schemas.microsoft.com/office/drawing/2014/main" id="{8F054E86-B634-4C62-9B2F-8425FFB2AC2B}"/>
              </a:ext>
            </a:extLst>
          </p:cNvPr>
          <p:cNvGrpSpPr/>
          <p:nvPr/>
        </p:nvGrpSpPr>
        <p:grpSpPr>
          <a:xfrm>
            <a:off x="9562931" y="2301706"/>
            <a:ext cx="1714891" cy="1670595"/>
            <a:chOff x="1828408" y="2705100"/>
            <a:chExt cx="1714891" cy="1670595"/>
          </a:xfrm>
        </p:grpSpPr>
        <p:sp>
          <p:nvSpPr>
            <p:cNvPr id="28" name="椭圆 27">
              <a:extLst>
                <a:ext uri="{FF2B5EF4-FFF2-40B4-BE49-F238E27FC236}">
                  <a16:creationId xmlns:a16="http://schemas.microsoft.com/office/drawing/2014/main" id="{124E2F17-FE4E-4EB9-A38B-CD5DCFE958A7}"/>
                </a:ext>
              </a:extLst>
            </p:cNvPr>
            <p:cNvSpPr/>
            <p:nvPr/>
          </p:nvSpPr>
          <p:spPr>
            <a:xfrm>
              <a:off x="1883470" y="2705100"/>
              <a:ext cx="1659829" cy="1659829"/>
            </a:xfrm>
            <a:prstGeom prst="ellipse">
              <a:avLst/>
            </a:prstGeom>
            <a:noFill/>
            <a:ln w="22225">
              <a:solidFill>
                <a:srgbClr val="BE614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25FF5175-D8A1-4BE5-BDA3-22D42E8D586E}"/>
                </a:ext>
              </a:extLst>
            </p:cNvPr>
            <p:cNvPicPr>
              <a:picLocks noChangeAspect="1"/>
            </p:cNvPicPr>
            <p:nvPr/>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1828408" y="2705100"/>
              <a:ext cx="1714891" cy="1670595"/>
            </a:xfrm>
            <a:prstGeom prst="rect">
              <a:avLst/>
            </a:prstGeom>
          </p:spPr>
        </p:pic>
      </p:grpSp>
      <p:sp>
        <p:nvSpPr>
          <p:cNvPr id="34" name="文本框 33">
            <a:extLst>
              <a:ext uri="{FF2B5EF4-FFF2-40B4-BE49-F238E27FC236}">
                <a16:creationId xmlns:a16="http://schemas.microsoft.com/office/drawing/2014/main" id="{FAA943CA-7C9E-4291-A37E-0059C3D07255}"/>
              </a:ext>
            </a:extLst>
          </p:cNvPr>
          <p:cNvSpPr txBox="1"/>
          <p:nvPr/>
        </p:nvSpPr>
        <p:spPr>
          <a:xfrm>
            <a:off x="4903996" y="442187"/>
            <a:ext cx="2954655" cy="923330"/>
          </a:xfrm>
          <a:prstGeom prst="rect">
            <a:avLst/>
          </a:prstGeom>
          <a:noFill/>
        </p:spPr>
        <p:txBody>
          <a:bodyPr wrap="none" rtlCol="0">
            <a:noAutofit/>
          </a:bodyPr>
          <a:lstStyle/>
          <a:p>
            <a:r>
              <a:rPr lang="zh-CN" altLang="en-US" sz="6600" dirty="0">
                <a:solidFill>
                  <a:schemeClr val="bg1"/>
                </a:solidFill>
                <a:latin typeface="字魂209号-月影手书" panose="00000500000000000000" pitchFamily="2" charset="-122"/>
                <a:ea typeface="字魂209号-月影手书" panose="00000500000000000000" pitchFamily="2" charset="-122"/>
              </a:rPr>
              <a:t>目录</a:t>
            </a:r>
          </a:p>
        </p:txBody>
      </p:sp>
      <p:sp>
        <p:nvSpPr>
          <p:cNvPr id="3" name="文本框 2">
            <a:extLst>
              <a:ext uri="{FF2B5EF4-FFF2-40B4-BE49-F238E27FC236}">
                <a16:creationId xmlns:a16="http://schemas.microsoft.com/office/drawing/2014/main" id="{AF87B075-F939-4F7D-A27B-2007136AE48E}"/>
              </a:ext>
            </a:extLst>
          </p:cNvPr>
          <p:cNvSpPr txBox="1"/>
          <p:nvPr/>
        </p:nvSpPr>
        <p:spPr>
          <a:xfrm>
            <a:off x="776320" y="4471985"/>
            <a:ext cx="2198038" cy="584775"/>
          </a:xfrm>
          <a:prstGeom prst="rect">
            <a:avLst/>
          </a:prstGeom>
          <a:noFill/>
        </p:spPr>
        <p:txBody>
          <a:bodyPr wrap="none" rtlCol="0">
            <a:spAutoFit/>
          </a:bodyPr>
          <a:lstStyle/>
          <a:p>
            <a:r>
              <a:rPr lang="en-US" altLang="zh-CN" sz="3200" dirty="0">
                <a:solidFill>
                  <a:schemeClr val="bg1"/>
                </a:solidFill>
                <a:latin typeface="字魂55号-龙吟手书" panose="02010600030101010101" charset="-122"/>
                <a:ea typeface="字魂55号-龙吟手书" panose="02010600030101010101" charset="-122"/>
              </a:rPr>
              <a:t>1. </a:t>
            </a:r>
            <a:r>
              <a:rPr lang="zh-CN" altLang="en-US" sz="3200" dirty="0">
                <a:solidFill>
                  <a:schemeClr val="bg1"/>
                </a:solidFill>
                <a:latin typeface="字魂55号-龙吟手书" panose="02010600030101010101" charset="-122"/>
                <a:ea typeface="字魂55号-龙吟手书" panose="02010600030101010101" charset="-122"/>
              </a:rPr>
              <a:t>背景简述</a:t>
            </a:r>
          </a:p>
        </p:txBody>
      </p:sp>
      <p:sp>
        <p:nvSpPr>
          <p:cNvPr id="17" name="文本框 16">
            <a:extLst>
              <a:ext uri="{FF2B5EF4-FFF2-40B4-BE49-F238E27FC236}">
                <a16:creationId xmlns:a16="http://schemas.microsoft.com/office/drawing/2014/main" id="{A8F94F10-37F5-4327-9FE0-481C15A2814A}"/>
              </a:ext>
            </a:extLst>
          </p:cNvPr>
          <p:cNvSpPr txBox="1"/>
          <p:nvPr/>
        </p:nvSpPr>
        <p:spPr>
          <a:xfrm>
            <a:off x="4844593" y="4471986"/>
            <a:ext cx="2282997" cy="584775"/>
          </a:xfrm>
          <a:prstGeom prst="rect">
            <a:avLst/>
          </a:prstGeom>
          <a:noFill/>
        </p:spPr>
        <p:txBody>
          <a:bodyPr wrap="none" rtlCol="0">
            <a:spAutoFit/>
          </a:bodyPr>
          <a:lstStyle/>
          <a:p>
            <a:r>
              <a:rPr lang="en-US" altLang="zh-CN" sz="3200" dirty="0">
                <a:solidFill>
                  <a:schemeClr val="bg1"/>
                </a:solidFill>
                <a:latin typeface="字魂55号-龙吟手书" panose="02010600030101010101" charset="-122"/>
                <a:ea typeface="字魂55号-龙吟手书" panose="02010600030101010101" charset="-122"/>
              </a:rPr>
              <a:t>2. </a:t>
            </a:r>
            <a:r>
              <a:rPr lang="zh-CN" altLang="en-US" sz="3200" dirty="0">
                <a:solidFill>
                  <a:schemeClr val="bg1"/>
                </a:solidFill>
                <a:latin typeface="字魂55号-龙吟手书" panose="02010600030101010101" charset="-122"/>
                <a:ea typeface="字魂55号-龙吟手书" panose="02010600030101010101" charset="-122"/>
              </a:rPr>
              <a:t>理论设计</a:t>
            </a:r>
          </a:p>
        </p:txBody>
      </p:sp>
      <p:sp>
        <p:nvSpPr>
          <p:cNvPr id="19" name="文本框 18">
            <a:extLst>
              <a:ext uri="{FF2B5EF4-FFF2-40B4-BE49-F238E27FC236}">
                <a16:creationId xmlns:a16="http://schemas.microsoft.com/office/drawing/2014/main" id="{944629B4-F80C-4001-A3A4-CEBD51D8AEE4}"/>
              </a:ext>
            </a:extLst>
          </p:cNvPr>
          <p:cNvSpPr txBox="1"/>
          <p:nvPr/>
        </p:nvSpPr>
        <p:spPr>
          <a:xfrm>
            <a:off x="9387664" y="4471986"/>
            <a:ext cx="2257349" cy="584775"/>
          </a:xfrm>
          <a:prstGeom prst="rect">
            <a:avLst/>
          </a:prstGeom>
          <a:noFill/>
        </p:spPr>
        <p:txBody>
          <a:bodyPr wrap="none" rtlCol="0">
            <a:spAutoFit/>
          </a:bodyPr>
          <a:lstStyle/>
          <a:p>
            <a:r>
              <a:rPr lang="en-US" altLang="zh-CN" sz="3200" dirty="0">
                <a:solidFill>
                  <a:schemeClr val="bg1"/>
                </a:solidFill>
                <a:latin typeface="字魂55号-龙吟手书" panose="02010600030101010101" charset="-122"/>
                <a:ea typeface="字魂55号-龙吟手书" panose="02010600030101010101" charset="-122"/>
              </a:rPr>
              <a:t>3. </a:t>
            </a:r>
            <a:r>
              <a:rPr lang="zh-CN" altLang="en-US" sz="3200" dirty="0">
                <a:solidFill>
                  <a:schemeClr val="bg1"/>
                </a:solidFill>
                <a:latin typeface="字魂55号-龙吟手书" panose="02010600030101010101" charset="-122"/>
                <a:ea typeface="字魂55号-龙吟手书" panose="02010600030101010101" charset="-122"/>
              </a:rPr>
              <a:t>公链应用</a:t>
            </a:r>
          </a:p>
        </p:txBody>
      </p:sp>
    </p:spTree>
    <p:extLst>
      <p:ext uri="{BB962C8B-B14F-4D97-AF65-F5344CB8AC3E}">
        <p14:creationId xmlns:p14="http://schemas.microsoft.com/office/powerpoint/2010/main" val="319987667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研读</a:t>
            </a:r>
          </a:p>
        </p:txBody>
      </p:sp>
      <p:sp>
        <p:nvSpPr>
          <p:cNvPr id="7" name="文本框 6">
            <a:extLst>
              <a:ext uri="{FF2B5EF4-FFF2-40B4-BE49-F238E27FC236}">
                <a16:creationId xmlns:a16="http://schemas.microsoft.com/office/drawing/2014/main" id="{BE9C2585-6D5A-44E8-934A-B3FC7950FC5C}"/>
              </a:ext>
            </a:extLst>
          </p:cNvPr>
          <p:cNvSpPr txBox="1"/>
          <p:nvPr/>
        </p:nvSpPr>
        <p:spPr>
          <a:xfrm>
            <a:off x="1554759" y="1272380"/>
            <a:ext cx="9887824" cy="646331"/>
          </a:xfrm>
          <a:prstGeom prst="rect">
            <a:avLst/>
          </a:prstGeom>
          <a:noFill/>
        </p:spPr>
        <p:txBody>
          <a:bodyPr wrap="square" rtlCol="0">
            <a:spAutoFit/>
          </a:bodyPr>
          <a:lstStyle/>
          <a:p>
            <a:r>
              <a:rPr lang="zh-CN" altLang="en-US" b="1" dirty="0">
                <a:solidFill>
                  <a:srgbClr val="FFC000"/>
                </a:solidFill>
                <a:latin typeface="字魂36号-正文宋楷" panose="02010600030101010101" charset="-122"/>
                <a:ea typeface="字魂36号-正文宋楷" panose="02010600030101010101" charset="-122"/>
              </a:rPr>
              <a:t>这篇论文发表在顶会</a:t>
            </a:r>
            <a:r>
              <a:rPr lang="en-US" altLang="zh-CN" b="1" dirty="0">
                <a:solidFill>
                  <a:srgbClr val="FFC000"/>
                </a:solidFill>
                <a:latin typeface="字魂36号-正文宋楷" panose="02010600030101010101" charset="-122"/>
                <a:ea typeface="字魂36号-正文宋楷" panose="02010600030101010101" charset="-122"/>
              </a:rPr>
              <a:t>USENIX Security 2019</a:t>
            </a:r>
            <a:r>
              <a:rPr lang="zh-CN" altLang="en-US" b="1" dirty="0">
                <a:solidFill>
                  <a:srgbClr val="FFC000"/>
                </a:solidFill>
                <a:latin typeface="字魂36号-正文宋楷" panose="02010600030101010101" charset="-122"/>
                <a:ea typeface="字魂36号-正文宋楷" panose="02010600030101010101" charset="-122"/>
              </a:rPr>
              <a:t>上， </a:t>
            </a:r>
            <a:r>
              <a:rPr lang="en-US" altLang="zh-CN" b="1" dirty="0">
                <a:solidFill>
                  <a:srgbClr val="FFC000"/>
                </a:solidFill>
                <a:latin typeface="字魂36号-正文宋楷" panose="02010600030101010101" charset="-122"/>
                <a:ea typeface="字魂36号-正文宋楷" panose="02010600030101010101" charset="-122"/>
              </a:rPr>
              <a:t>《 Monoxide: Scale out Blockchains with Asynchronous Consensus Zones》</a:t>
            </a:r>
          </a:p>
        </p:txBody>
      </p:sp>
      <p:pic>
        <p:nvPicPr>
          <p:cNvPr id="2" name="图片 1">
            <a:extLst>
              <a:ext uri="{FF2B5EF4-FFF2-40B4-BE49-F238E27FC236}">
                <a16:creationId xmlns:a16="http://schemas.microsoft.com/office/drawing/2014/main" id="{B74DB167-327F-4091-AA41-27E083E26988}"/>
              </a:ext>
            </a:extLst>
          </p:cNvPr>
          <p:cNvPicPr>
            <a:picLocks noChangeAspect="1"/>
          </p:cNvPicPr>
          <p:nvPr/>
        </p:nvPicPr>
        <p:blipFill>
          <a:blip r:embed="rId2"/>
          <a:stretch>
            <a:fillRect/>
          </a:stretch>
        </p:blipFill>
        <p:spPr>
          <a:xfrm>
            <a:off x="1912690" y="1918711"/>
            <a:ext cx="8741328" cy="2190325"/>
          </a:xfrm>
          <a:prstGeom prst="rect">
            <a:avLst/>
          </a:prstGeom>
        </p:spPr>
      </p:pic>
      <p:pic>
        <p:nvPicPr>
          <p:cNvPr id="9" name="图片 8">
            <a:extLst>
              <a:ext uri="{FF2B5EF4-FFF2-40B4-BE49-F238E27FC236}">
                <a16:creationId xmlns:a16="http://schemas.microsoft.com/office/drawing/2014/main" id="{6EB2DF72-DA37-4B77-9A08-58A7848E3D3A}"/>
              </a:ext>
            </a:extLst>
          </p:cNvPr>
          <p:cNvPicPr>
            <a:picLocks noChangeAspect="1"/>
          </p:cNvPicPr>
          <p:nvPr/>
        </p:nvPicPr>
        <p:blipFill>
          <a:blip r:embed="rId3"/>
          <a:stretch>
            <a:fillRect/>
          </a:stretch>
        </p:blipFill>
        <p:spPr>
          <a:xfrm>
            <a:off x="525710" y="4282002"/>
            <a:ext cx="5587068" cy="2452650"/>
          </a:xfrm>
          <a:prstGeom prst="rect">
            <a:avLst/>
          </a:prstGeom>
        </p:spPr>
      </p:pic>
      <p:pic>
        <p:nvPicPr>
          <p:cNvPr id="10" name="图片 9">
            <a:extLst>
              <a:ext uri="{FF2B5EF4-FFF2-40B4-BE49-F238E27FC236}">
                <a16:creationId xmlns:a16="http://schemas.microsoft.com/office/drawing/2014/main" id="{18FC7C78-5877-4AF7-856C-08EFC569FBBD}"/>
              </a:ext>
            </a:extLst>
          </p:cNvPr>
          <p:cNvPicPr>
            <a:picLocks noChangeAspect="1"/>
          </p:cNvPicPr>
          <p:nvPr/>
        </p:nvPicPr>
        <p:blipFill>
          <a:blip r:embed="rId4"/>
          <a:stretch>
            <a:fillRect/>
          </a:stretch>
        </p:blipFill>
        <p:spPr>
          <a:xfrm>
            <a:off x="6205057" y="4266145"/>
            <a:ext cx="5587068" cy="2468507"/>
          </a:xfrm>
          <a:prstGeom prst="rect">
            <a:avLst/>
          </a:prstGeom>
        </p:spPr>
      </p:pic>
    </p:spTree>
    <p:extLst>
      <p:ext uri="{BB962C8B-B14F-4D97-AF65-F5344CB8AC3E}">
        <p14:creationId xmlns:p14="http://schemas.microsoft.com/office/powerpoint/2010/main" val="133008539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挑战</a:t>
            </a:r>
          </a:p>
        </p:txBody>
      </p:sp>
      <p:pic>
        <p:nvPicPr>
          <p:cNvPr id="5" name="图片 4">
            <a:extLst>
              <a:ext uri="{FF2B5EF4-FFF2-40B4-BE49-F238E27FC236}">
                <a16:creationId xmlns:a16="http://schemas.microsoft.com/office/drawing/2014/main" id="{698D815F-D8BE-418B-A33C-060BDCF74988}"/>
              </a:ext>
            </a:extLst>
          </p:cNvPr>
          <p:cNvPicPr>
            <a:picLocks noChangeAspect="1"/>
          </p:cNvPicPr>
          <p:nvPr/>
        </p:nvPicPr>
        <p:blipFill>
          <a:blip r:embed="rId2"/>
          <a:stretch>
            <a:fillRect/>
          </a:stretch>
        </p:blipFill>
        <p:spPr>
          <a:xfrm>
            <a:off x="4269915" y="712498"/>
            <a:ext cx="3499568" cy="2858924"/>
          </a:xfrm>
          <a:prstGeom prst="rect">
            <a:avLst/>
          </a:prstGeom>
        </p:spPr>
      </p:pic>
      <p:pic>
        <p:nvPicPr>
          <p:cNvPr id="8" name="图片 7">
            <a:extLst>
              <a:ext uri="{FF2B5EF4-FFF2-40B4-BE49-F238E27FC236}">
                <a16:creationId xmlns:a16="http://schemas.microsoft.com/office/drawing/2014/main" id="{0A31B0D3-F0C9-4D2A-B872-4D1BE21FF7BD}"/>
              </a:ext>
            </a:extLst>
          </p:cNvPr>
          <p:cNvPicPr>
            <a:picLocks noChangeAspect="1"/>
          </p:cNvPicPr>
          <p:nvPr/>
        </p:nvPicPr>
        <p:blipFill>
          <a:blip r:embed="rId3"/>
          <a:stretch>
            <a:fillRect/>
          </a:stretch>
        </p:blipFill>
        <p:spPr>
          <a:xfrm>
            <a:off x="378475" y="4088446"/>
            <a:ext cx="4324952" cy="2071976"/>
          </a:xfrm>
          <a:prstGeom prst="rect">
            <a:avLst/>
          </a:prstGeom>
        </p:spPr>
      </p:pic>
      <p:pic>
        <p:nvPicPr>
          <p:cNvPr id="9" name="图片 8">
            <a:extLst>
              <a:ext uri="{FF2B5EF4-FFF2-40B4-BE49-F238E27FC236}">
                <a16:creationId xmlns:a16="http://schemas.microsoft.com/office/drawing/2014/main" id="{2DD8B54F-E933-44D7-8B49-51A7A025385A}"/>
              </a:ext>
            </a:extLst>
          </p:cNvPr>
          <p:cNvPicPr>
            <a:picLocks noChangeAspect="1"/>
          </p:cNvPicPr>
          <p:nvPr/>
        </p:nvPicPr>
        <p:blipFill>
          <a:blip r:embed="rId4"/>
          <a:stretch>
            <a:fillRect/>
          </a:stretch>
        </p:blipFill>
        <p:spPr>
          <a:xfrm>
            <a:off x="6406475" y="4088446"/>
            <a:ext cx="4789763" cy="2071976"/>
          </a:xfrm>
          <a:prstGeom prst="rect">
            <a:avLst/>
          </a:prstGeom>
        </p:spPr>
      </p:pic>
      <p:sp>
        <p:nvSpPr>
          <p:cNvPr id="10" name="文本框 9">
            <a:extLst>
              <a:ext uri="{FF2B5EF4-FFF2-40B4-BE49-F238E27FC236}">
                <a16:creationId xmlns:a16="http://schemas.microsoft.com/office/drawing/2014/main" id="{BD754045-DF88-421F-9F65-32658B2EECCB}"/>
              </a:ext>
            </a:extLst>
          </p:cNvPr>
          <p:cNvSpPr txBox="1"/>
          <p:nvPr/>
        </p:nvSpPr>
        <p:spPr>
          <a:xfrm>
            <a:off x="6609049" y="3642980"/>
            <a:ext cx="4943912" cy="369332"/>
          </a:xfrm>
          <a:prstGeom prst="rect">
            <a:avLst/>
          </a:prstGeom>
          <a:noFill/>
        </p:spPr>
        <p:txBody>
          <a:bodyPr wrap="square" rtlCol="0">
            <a:spAutoFit/>
          </a:bodyPr>
          <a:lstStyle/>
          <a:p>
            <a:r>
              <a:rPr lang="zh-CN" altLang="en-US" b="1" dirty="0">
                <a:solidFill>
                  <a:srgbClr val="FFC000"/>
                </a:solidFill>
                <a:latin typeface="字魂36号-正文宋楷" panose="02010600030101010101" charset="-122"/>
                <a:ea typeface="字魂36号-正文宋楷" panose="02010600030101010101" charset="-122"/>
              </a:rPr>
              <a:t>挑战二：如何避免诚实节点的算力被分散</a:t>
            </a:r>
            <a:endParaRPr lang="en-US" altLang="zh-CN" b="1" dirty="0">
              <a:solidFill>
                <a:srgbClr val="FFC000"/>
              </a:solidFill>
              <a:latin typeface="字魂36号-正文宋楷" panose="02010600030101010101" charset="-122"/>
              <a:ea typeface="字魂36号-正文宋楷" panose="02010600030101010101" charset="-122"/>
            </a:endParaRPr>
          </a:p>
        </p:txBody>
      </p:sp>
      <p:sp>
        <p:nvSpPr>
          <p:cNvPr id="11" name="文本框 10">
            <a:extLst>
              <a:ext uri="{FF2B5EF4-FFF2-40B4-BE49-F238E27FC236}">
                <a16:creationId xmlns:a16="http://schemas.microsoft.com/office/drawing/2014/main" id="{758C61BF-FD09-4942-AD94-4F89A2B0CFC5}"/>
              </a:ext>
            </a:extLst>
          </p:cNvPr>
          <p:cNvSpPr txBox="1"/>
          <p:nvPr/>
        </p:nvSpPr>
        <p:spPr>
          <a:xfrm>
            <a:off x="578919" y="3642980"/>
            <a:ext cx="4441971" cy="369332"/>
          </a:xfrm>
          <a:prstGeom prst="rect">
            <a:avLst/>
          </a:prstGeom>
          <a:noFill/>
        </p:spPr>
        <p:txBody>
          <a:bodyPr wrap="square" rtlCol="0">
            <a:spAutoFit/>
          </a:bodyPr>
          <a:lstStyle/>
          <a:p>
            <a:r>
              <a:rPr lang="zh-CN" altLang="en-US" b="1" dirty="0">
                <a:solidFill>
                  <a:srgbClr val="FFC000"/>
                </a:solidFill>
                <a:latin typeface="字魂36号-正文宋楷" panose="02010600030101010101" charset="-122"/>
                <a:ea typeface="字魂36号-正文宋楷" panose="02010600030101010101" charset="-122"/>
              </a:rPr>
              <a:t>挑战一：是否会影响跨区交易的吞吐量</a:t>
            </a:r>
            <a:endParaRPr lang="en-US" altLang="zh-CN" b="1" dirty="0">
              <a:solidFill>
                <a:srgbClr val="FFC000"/>
              </a:solidFill>
              <a:latin typeface="字魂36号-正文宋楷" panose="02010600030101010101" charset="-122"/>
              <a:ea typeface="字魂36号-正文宋楷" panose="02010600030101010101" charset="-122"/>
            </a:endParaRPr>
          </a:p>
        </p:txBody>
      </p:sp>
    </p:spTree>
    <p:extLst>
      <p:ext uri="{BB962C8B-B14F-4D97-AF65-F5344CB8AC3E}">
        <p14:creationId xmlns:p14="http://schemas.microsoft.com/office/powerpoint/2010/main" val="17724616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解决方案</a:t>
            </a:r>
          </a:p>
        </p:txBody>
      </p:sp>
      <p:pic>
        <p:nvPicPr>
          <p:cNvPr id="10" name="图片 9">
            <a:extLst>
              <a:ext uri="{FF2B5EF4-FFF2-40B4-BE49-F238E27FC236}">
                <a16:creationId xmlns:a16="http://schemas.microsoft.com/office/drawing/2014/main" id="{3AD8157D-BA4F-42E5-A380-A07299FB3852}"/>
              </a:ext>
            </a:extLst>
          </p:cNvPr>
          <p:cNvPicPr>
            <a:picLocks noChangeAspect="1"/>
          </p:cNvPicPr>
          <p:nvPr/>
        </p:nvPicPr>
        <p:blipFill>
          <a:blip r:embed="rId2"/>
          <a:stretch>
            <a:fillRect/>
          </a:stretch>
        </p:blipFill>
        <p:spPr>
          <a:xfrm>
            <a:off x="2924962" y="4247195"/>
            <a:ext cx="6096000" cy="2315748"/>
          </a:xfrm>
          <a:prstGeom prst="rect">
            <a:avLst/>
          </a:prstGeom>
        </p:spPr>
      </p:pic>
      <p:pic>
        <p:nvPicPr>
          <p:cNvPr id="11" name="图片 10">
            <a:extLst>
              <a:ext uri="{FF2B5EF4-FFF2-40B4-BE49-F238E27FC236}">
                <a16:creationId xmlns:a16="http://schemas.microsoft.com/office/drawing/2014/main" id="{65C0DA85-F4DD-45FE-A5F2-00F9CBAE5134}"/>
              </a:ext>
            </a:extLst>
          </p:cNvPr>
          <p:cNvPicPr>
            <a:picLocks noChangeAspect="1"/>
          </p:cNvPicPr>
          <p:nvPr/>
        </p:nvPicPr>
        <p:blipFill>
          <a:blip r:embed="rId3"/>
          <a:stretch>
            <a:fillRect/>
          </a:stretch>
        </p:blipFill>
        <p:spPr>
          <a:xfrm>
            <a:off x="1977005" y="1452931"/>
            <a:ext cx="7365534" cy="2740271"/>
          </a:xfrm>
          <a:prstGeom prst="rect">
            <a:avLst/>
          </a:prstGeom>
        </p:spPr>
      </p:pic>
      <p:sp>
        <p:nvSpPr>
          <p:cNvPr id="13" name="文本框 12">
            <a:extLst>
              <a:ext uri="{FF2B5EF4-FFF2-40B4-BE49-F238E27FC236}">
                <a16:creationId xmlns:a16="http://schemas.microsoft.com/office/drawing/2014/main" id="{D14EA9E2-841A-4268-8AD2-7C6524A354F9}"/>
              </a:ext>
            </a:extLst>
          </p:cNvPr>
          <p:cNvSpPr txBox="1"/>
          <p:nvPr/>
        </p:nvSpPr>
        <p:spPr>
          <a:xfrm>
            <a:off x="4077129" y="903048"/>
            <a:ext cx="4441971" cy="369332"/>
          </a:xfrm>
          <a:prstGeom prst="rect">
            <a:avLst/>
          </a:prstGeom>
          <a:noFill/>
        </p:spPr>
        <p:txBody>
          <a:bodyPr wrap="square" rtlCol="0">
            <a:spAutoFit/>
          </a:bodyPr>
          <a:lstStyle/>
          <a:p>
            <a:r>
              <a:rPr lang="zh-CN" altLang="en-US" b="1" dirty="0">
                <a:solidFill>
                  <a:srgbClr val="FFC000"/>
                </a:solidFill>
                <a:latin typeface="字魂36号-正文宋楷" panose="02010600030101010101" charset="-122"/>
                <a:ea typeface="字魂36号-正文宋楷" panose="02010600030101010101" charset="-122"/>
              </a:rPr>
              <a:t>挑战一：是否会影响跨区交易的吞吐量</a:t>
            </a:r>
            <a:endParaRPr lang="en-US" altLang="zh-CN" b="1" dirty="0">
              <a:solidFill>
                <a:srgbClr val="FFC000"/>
              </a:solidFill>
              <a:latin typeface="字魂36号-正文宋楷" panose="02010600030101010101" charset="-122"/>
              <a:ea typeface="字魂36号-正文宋楷" panose="02010600030101010101" charset="-122"/>
            </a:endParaRPr>
          </a:p>
        </p:txBody>
      </p:sp>
    </p:spTree>
    <p:extLst>
      <p:ext uri="{BB962C8B-B14F-4D97-AF65-F5344CB8AC3E}">
        <p14:creationId xmlns:p14="http://schemas.microsoft.com/office/powerpoint/2010/main" val="424788422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解决方案</a:t>
            </a:r>
          </a:p>
        </p:txBody>
      </p:sp>
      <p:pic>
        <p:nvPicPr>
          <p:cNvPr id="12" name="图片 11">
            <a:extLst>
              <a:ext uri="{FF2B5EF4-FFF2-40B4-BE49-F238E27FC236}">
                <a16:creationId xmlns:a16="http://schemas.microsoft.com/office/drawing/2014/main" id="{4432EE65-2A4D-43E4-BE0D-1C71451940D8}"/>
              </a:ext>
            </a:extLst>
          </p:cNvPr>
          <p:cNvPicPr>
            <a:picLocks noChangeAspect="1"/>
          </p:cNvPicPr>
          <p:nvPr/>
        </p:nvPicPr>
        <p:blipFill>
          <a:blip r:embed="rId2"/>
          <a:stretch>
            <a:fillRect/>
          </a:stretch>
        </p:blipFill>
        <p:spPr>
          <a:xfrm>
            <a:off x="327172" y="2709643"/>
            <a:ext cx="5861420" cy="2777411"/>
          </a:xfrm>
          <a:prstGeom prst="rect">
            <a:avLst/>
          </a:prstGeom>
        </p:spPr>
      </p:pic>
      <p:sp>
        <p:nvSpPr>
          <p:cNvPr id="7" name="文本框 6">
            <a:extLst>
              <a:ext uri="{FF2B5EF4-FFF2-40B4-BE49-F238E27FC236}">
                <a16:creationId xmlns:a16="http://schemas.microsoft.com/office/drawing/2014/main" id="{D7186681-A6BB-4900-8A4A-22ECFB594034}"/>
              </a:ext>
            </a:extLst>
          </p:cNvPr>
          <p:cNvSpPr txBox="1"/>
          <p:nvPr/>
        </p:nvSpPr>
        <p:spPr>
          <a:xfrm>
            <a:off x="3849071" y="1525256"/>
            <a:ext cx="4943912" cy="369332"/>
          </a:xfrm>
          <a:prstGeom prst="rect">
            <a:avLst/>
          </a:prstGeom>
          <a:noFill/>
        </p:spPr>
        <p:txBody>
          <a:bodyPr wrap="square" rtlCol="0">
            <a:spAutoFit/>
          </a:bodyPr>
          <a:lstStyle/>
          <a:p>
            <a:r>
              <a:rPr lang="zh-CN" altLang="en-US" b="1" dirty="0">
                <a:solidFill>
                  <a:srgbClr val="FFC000"/>
                </a:solidFill>
                <a:latin typeface="字魂36号-正文宋楷" panose="02010600030101010101" charset="-122"/>
                <a:ea typeface="字魂36号-正文宋楷" panose="02010600030101010101" charset="-122"/>
              </a:rPr>
              <a:t>挑战二：如何避免诚实节点的算力被分散</a:t>
            </a:r>
            <a:endParaRPr lang="en-US" altLang="zh-CN" b="1" dirty="0">
              <a:solidFill>
                <a:srgbClr val="FFC000"/>
              </a:solidFill>
              <a:latin typeface="字魂36号-正文宋楷" panose="02010600030101010101" charset="-122"/>
              <a:ea typeface="字魂36号-正文宋楷" panose="02010600030101010101" charset="-122"/>
            </a:endParaRPr>
          </a:p>
        </p:txBody>
      </p:sp>
      <p:pic>
        <p:nvPicPr>
          <p:cNvPr id="2" name="图片 1">
            <a:extLst>
              <a:ext uri="{FF2B5EF4-FFF2-40B4-BE49-F238E27FC236}">
                <a16:creationId xmlns:a16="http://schemas.microsoft.com/office/drawing/2014/main" id="{F7933C35-B3F5-499C-A6FD-C106B191CFF4}"/>
              </a:ext>
            </a:extLst>
          </p:cNvPr>
          <p:cNvPicPr>
            <a:picLocks noChangeAspect="1"/>
          </p:cNvPicPr>
          <p:nvPr/>
        </p:nvPicPr>
        <p:blipFill>
          <a:blip r:embed="rId3"/>
          <a:stretch>
            <a:fillRect/>
          </a:stretch>
        </p:blipFill>
        <p:spPr>
          <a:xfrm>
            <a:off x="6508062" y="2626344"/>
            <a:ext cx="5356766" cy="2944007"/>
          </a:xfrm>
          <a:prstGeom prst="rect">
            <a:avLst/>
          </a:prstGeom>
        </p:spPr>
      </p:pic>
    </p:spTree>
    <p:extLst>
      <p:ext uri="{BB962C8B-B14F-4D97-AF65-F5344CB8AC3E}">
        <p14:creationId xmlns:p14="http://schemas.microsoft.com/office/powerpoint/2010/main" val="111028248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讨论</a:t>
            </a:r>
          </a:p>
        </p:txBody>
      </p:sp>
      <p:pic>
        <p:nvPicPr>
          <p:cNvPr id="2" name="图片 1">
            <a:extLst>
              <a:ext uri="{FF2B5EF4-FFF2-40B4-BE49-F238E27FC236}">
                <a16:creationId xmlns:a16="http://schemas.microsoft.com/office/drawing/2014/main" id="{0BABC2F1-7A83-4953-A10A-4E8DAA4558A3}"/>
              </a:ext>
            </a:extLst>
          </p:cNvPr>
          <p:cNvPicPr>
            <a:picLocks noChangeAspect="1"/>
          </p:cNvPicPr>
          <p:nvPr/>
        </p:nvPicPr>
        <p:blipFill>
          <a:blip r:embed="rId2"/>
          <a:stretch>
            <a:fillRect/>
          </a:stretch>
        </p:blipFill>
        <p:spPr>
          <a:xfrm>
            <a:off x="1787379" y="1087822"/>
            <a:ext cx="6182588" cy="2295845"/>
          </a:xfrm>
          <a:prstGeom prst="rect">
            <a:avLst/>
          </a:prstGeom>
        </p:spPr>
      </p:pic>
      <p:pic>
        <p:nvPicPr>
          <p:cNvPr id="3" name="图片 2">
            <a:extLst>
              <a:ext uri="{FF2B5EF4-FFF2-40B4-BE49-F238E27FC236}">
                <a16:creationId xmlns:a16="http://schemas.microsoft.com/office/drawing/2014/main" id="{05A9D6CA-4612-4EA2-B7D3-2061370C0D94}"/>
              </a:ext>
            </a:extLst>
          </p:cNvPr>
          <p:cNvPicPr>
            <a:picLocks noChangeAspect="1"/>
          </p:cNvPicPr>
          <p:nvPr/>
        </p:nvPicPr>
        <p:blipFill>
          <a:blip r:embed="rId3"/>
          <a:stretch>
            <a:fillRect/>
          </a:stretch>
        </p:blipFill>
        <p:spPr>
          <a:xfrm>
            <a:off x="1744510" y="3514334"/>
            <a:ext cx="6268325" cy="3067478"/>
          </a:xfrm>
          <a:prstGeom prst="rect">
            <a:avLst/>
          </a:prstGeom>
        </p:spPr>
      </p:pic>
      <p:sp>
        <p:nvSpPr>
          <p:cNvPr id="8" name="文本框 7">
            <a:extLst>
              <a:ext uri="{FF2B5EF4-FFF2-40B4-BE49-F238E27FC236}">
                <a16:creationId xmlns:a16="http://schemas.microsoft.com/office/drawing/2014/main" id="{C8F14E28-DEB0-4C5E-9F98-F1AC7642619A}"/>
              </a:ext>
            </a:extLst>
          </p:cNvPr>
          <p:cNvSpPr txBox="1"/>
          <p:nvPr/>
        </p:nvSpPr>
        <p:spPr>
          <a:xfrm>
            <a:off x="8472880" y="2511312"/>
            <a:ext cx="3506599" cy="923330"/>
          </a:xfrm>
          <a:prstGeom prst="rect">
            <a:avLst/>
          </a:prstGeom>
          <a:noFill/>
        </p:spPr>
        <p:txBody>
          <a:bodyPr wrap="square" rtlCol="0">
            <a:spAutoFit/>
          </a:bodyPr>
          <a:lstStyle/>
          <a:p>
            <a:r>
              <a:rPr lang="zh-CN" altLang="en-US" b="1" dirty="0">
                <a:solidFill>
                  <a:srgbClr val="FFC000"/>
                </a:solidFill>
                <a:latin typeface="字魂36号-正文宋楷" panose="02010600030101010101" charset="-122"/>
                <a:ea typeface="字魂36号-正文宋楷" panose="02010600030101010101" charset="-122"/>
              </a:rPr>
              <a:t>真的打破了不可能定律吗？</a:t>
            </a:r>
            <a:endParaRPr lang="en-US" altLang="zh-CN" b="1" dirty="0">
              <a:solidFill>
                <a:srgbClr val="FFC000"/>
              </a:solidFill>
              <a:latin typeface="字魂36号-正文宋楷" panose="02010600030101010101" charset="-122"/>
              <a:ea typeface="字魂36号-正文宋楷" panose="02010600030101010101" charset="-122"/>
            </a:endParaRPr>
          </a:p>
          <a:p>
            <a:r>
              <a:rPr lang="en-US" altLang="zh-CN" b="1" dirty="0">
                <a:solidFill>
                  <a:srgbClr val="FFC000"/>
                </a:solidFill>
                <a:latin typeface="字魂36号-正文宋楷" panose="02010600030101010101" charset="-122"/>
                <a:ea typeface="字魂36号-正文宋楷" panose="02010600030101010101" charset="-122"/>
              </a:rPr>
              <a:t>——</a:t>
            </a:r>
            <a:r>
              <a:rPr lang="zh-CN" altLang="en-US" b="1" dirty="0">
                <a:solidFill>
                  <a:srgbClr val="FFC000"/>
                </a:solidFill>
                <a:latin typeface="字魂36号-正文宋楷" panose="02010600030101010101" charset="-122"/>
                <a:ea typeface="字魂36号-正文宋楷" panose="02010600030101010101" charset="-122"/>
              </a:rPr>
              <a:t>同时满足</a:t>
            </a:r>
            <a:r>
              <a:rPr lang="en-US" altLang="zh-CN" b="1" dirty="0">
                <a:solidFill>
                  <a:srgbClr val="FFC000"/>
                </a:solidFill>
                <a:latin typeface="字魂36号-正文宋楷" panose="02010600030101010101" charset="-122"/>
                <a:ea typeface="字魂36号-正文宋楷" panose="02010600030101010101" charset="-122"/>
              </a:rPr>
              <a:t>scalability</a:t>
            </a:r>
            <a:r>
              <a:rPr lang="zh-CN" altLang="en-US" b="1" dirty="0">
                <a:solidFill>
                  <a:srgbClr val="FFC000"/>
                </a:solidFill>
                <a:latin typeface="字魂36号-正文宋楷" panose="02010600030101010101" charset="-122"/>
                <a:ea typeface="字魂36号-正文宋楷" panose="02010600030101010101" charset="-122"/>
              </a:rPr>
              <a:t>、</a:t>
            </a:r>
            <a:r>
              <a:rPr lang="en-US" altLang="zh-CN" b="1" dirty="0">
                <a:solidFill>
                  <a:srgbClr val="FFC000"/>
                </a:solidFill>
                <a:latin typeface="字魂36号-正文宋楷" panose="02010600030101010101" charset="-122"/>
                <a:ea typeface="字魂36号-正文宋楷" panose="02010600030101010101" charset="-122"/>
              </a:rPr>
              <a:t>security</a:t>
            </a:r>
            <a:r>
              <a:rPr lang="zh-CN" altLang="en-US" b="1" dirty="0">
                <a:solidFill>
                  <a:srgbClr val="FFC000"/>
                </a:solidFill>
                <a:latin typeface="字魂36号-正文宋楷" panose="02010600030101010101" charset="-122"/>
                <a:ea typeface="字魂36号-正文宋楷" panose="02010600030101010101" charset="-122"/>
              </a:rPr>
              <a:t>、</a:t>
            </a:r>
            <a:r>
              <a:rPr lang="en-US" altLang="zh-CN" b="1" dirty="0">
                <a:solidFill>
                  <a:srgbClr val="FFC000"/>
                </a:solidFill>
                <a:latin typeface="字魂36号-正文宋楷" panose="02010600030101010101" charset="-122"/>
                <a:ea typeface="字魂36号-正文宋楷" panose="02010600030101010101" charset="-122"/>
              </a:rPr>
              <a:t>decentralization</a:t>
            </a:r>
          </a:p>
        </p:txBody>
      </p:sp>
    </p:spTree>
    <p:extLst>
      <p:ext uri="{BB962C8B-B14F-4D97-AF65-F5344CB8AC3E}">
        <p14:creationId xmlns:p14="http://schemas.microsoft.com/office/powerpoint/2010/main" val="62683687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3—NEAR</a:t>
            </a:r>
            <a:endParaRPr lang="zh-CN" altLang="en-US" sz="3200" dirty="0">
              <a:solidFill>
                <a:schemeClr val="bg1"/>
              </a:solidFill>
              <a:latin typeface="字魂209号-月影手书" panose="00000500000000000000" pitchFamily="2" charset="-122"/>
              <a:ea typeface="字魂209号-月影手书" panose="00000500000000000000" pitchFamily="2" charset="-122"/>
            </a:endParaRPr>
          </a:p>
        </p:txBody>
      </p:sp>
      <p:sp>
        <p:nvSpPr>
          <p:cNvPr id="8" name="文本框 7">
            <a:extLst>
              <a:ext uri="{FF2B5EF4-FFF2-40B4-BE49-F238E27FC236}">
                <a16:creationId xmlns:a16="http://schemas.microsoft.com/office/drawing/2014/main" id="{D104AADE-1870-4982-94FC-68F8486B92E8}"/>
              </a:ext>
            </a:extLst>
          </p:cNvPr>
          <p:cNvSpPr txBox="1"/>
          <p:nvPr/>
        </p:nvSpPr>
        <p:spPr>
          <a:xfrm>
            <a:off x="2177674" y="1220680"/>
            <a:ext cx="7836650" cy="923330"/>
          </a:xfrm>
          <a:prstGeom prst="rect">
            <a:avLst/>
          </a:prstGeom>
          <a:noFill/>
        </p:spPr>
        <p:txBody>
          <a:bodyPr wrap="square" rtlCol="0">
            <a:spAutoFit/>
          </a:bodyPr>
          <a:lstStyle/>
          <a:p>
            <a:r>
              <a:rPr lang="en-US" altLang="zh-CN" dirty="0">
                <a:solidFill>
                  <a:schemeClr val="bg1"/>
                </a:solidFill>
                <a:latin typeface="字魂36号-正文宋楷" panose="02010600030101010101" charset="-122"/>
                <a:ea typeface="字魂36号-正文宋楷" panose="02010600030101010101" charset="-122"/>
              </a:rPr>
              <a:t>NEAR</a:t>
            </a:r>
            <a:r>
              <a:rPr lang="zh-CN" altLang="en-US" dirty="0">
                <a:solidFill>
                  <a:schemeClr val="bg1"/>
                </a:solidFill>
                <a:latin typeface="字魂36号-正文宋楷" panose="02010600030101010101" charset="-122"/>
                <a:ea typeface="字魂36号-正文宋楷" panose="02010600030101010101" charset="-122"/>
              </a:rPr>
              <a:t>是一个采用分片技术的</a:t>
            </a:r>
            <a:r>
              <a:rPr lang="en-US" altLang="zh-CN" dirty="0" err="1">
                <a:solidFill>
                  <a:schemeClr val="bg1"/>
                </a:solidFill>
                <a:latin typeface="字魂36号-正文宋楷" panose="02010600030101010101" charset="-122"/>
                <a:ea typeface="字魂36号-正文宋楷" panose="02010600030101010101" charset="-122"/>
              </a:rPr>
              <a:t>PoS</a:t>
            </a:r>
            <a:r>
              <a:rPr lang="zh-CN" altLang="en-US" dirty="0">
                <a:solidFill>
                  <a:schemeClr val="bg1"/>
                </a:solidFill>
                <a:latin typeface="字魂36号-正文宋楷" panose="02010600030101010101" charset="-122"/>
                <a:ea typeface="字魂36号-正文宋楷" panose="02010600030101010101" charset="-122"/>
              </a:rPr>
              <a:t>公链，是发布下一代去中心化社交、金融、游戏等应用的开发平台。除了拥有极高的性能，</a:t>
            </a:r>
            <a:r>
              <a:rPr lang="en-US" altLang="zh-CN" dirty="0">
                <a:solidFill>
                  <a:schemeClr val="bg1"/>
                </a:solidFill>
                <a:latin typeface="字魂36号-正文宋楷" panose="02010600030101010101" charset="-122"/>
                <a:ea typeface="字魂36号-正文宋楷" panose="02010600030101010101" charset="-122"/>
              </a:rPr>
              <a:t>NEAR </a:t>
            </a:r>
            <a:r>
              <a:rPr lang="zh-CN" altLang="en-US" dirty="0">
                <a:solidFill>
                  <a:schemeClr val="bg1"/>
                </a:solidFill>
                <a:latin typeface="字魂36号-正文宋楷" panose="02010600030101010101" charset="-122"/>
                <a:ea typeface="字魂36号-正文宋楷" panose="02010600030101010101" charset="-122"/>
              </a:rPr>
              <a:t>最大的特点正如同它的名字，非常简单易用，能快速拉近用户与区块链的距离。</a:t>
            </a:r>
          </a:p>
        </p:txBody>
      </p:sp>
      <p:grpSp>
        <p:nvGrpSpPr>
          <p:cNvPr id="9" name="组合 8">
            <a:extLst>
              <a:ext uri="{FF2B5EF4-FFF2-40B4-BE49-F238E27FC236}">
                <a16:creationId xmlns:a16="http://schemas.microsoft.com/office/drawing/2014/main" id="{CC9BD20F-A4B1-4ECF-82B8-D2A0C3776F25}"/>
              </a:ext>
            </a:extLst>
          </p:cNvPr>
          <p:cNvGrpSpPr/>
          <p:nvPr/>
        </p:nvGrpSpPr>
        <p:grpSpPr>
          <a:xfrm>
            <a:off x="1796674" y="1203347"/>
            <a:ext cx="381000" cy="666750"/>
            <a:chOff x="695325" y="800100"/>
            <a:chExt cx="381000" cy="666750"/>
          </a:xfrm>
        </p:grpSpPr>
        <p:cxnSp>
          <p:nvCxnSpPr>
            <p:cNvPr id="10" name="直接连接符 9">
              <a:extLst>
                <a:ext uri="{FF2B5EF4-FFF2-40B4-BE49-F238E27FC236}">
                  <a16:creationId xmlns:a16="http://schemas.microsoft.com/office/drawing/2014/main" id="{1FE5F221-E08D-47CF-B19E-43378C5398EE}"/>
                </a:ext>
              </a:extLst>
            </p:cNvPr>
            <p:cNvCxnSpPr/>
            <p:nvPr/>
          </p:nvCxnSpPr>
          <p:spPr>
            <a:xfrm>
              <a:off x="695325" y="800100"/>
              <a:ext cx="381000" cy="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0B4E61C-A3BC-4F35-896E-278FF9AAA1C3}"/>
                </a:ext>
              </a:extLst>
            </p:cNvPr>
            <p:cNvCxnSpPr/>
            <p:nvPr/>
          </p:nvCxnSpPr>
          <p:spPr>
            <a:xfrm>
              <a:off x="695325" y="800100"/>
              <a:ext cx="0" cy="66675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9E63E7F5-EF3D-481D-B1A1-4C98F4ABAFDB}"/>
              </a:ext>
            </a:extLst>
          </p:cNvPr>
          <p:cNvGrpSpPr/>
          <p:nvPr/>
        </p:nvGrpSpPr>
        <p:grpSpPr>
          <a:xfrm flipH="1" flipV="1">
            <a:off x="9749920" y="1678609"/>
            <a:ext cx="381000" cy="666750"/>
            <a:chOff x="695325" y="800100"/>
            <a:chExt cx="381000" cy="666750"/>
          </a:xfrm>
        </p:grpSpPr>
        <p:cxnSp>
          <p:nvCxnSpPr>
            <p:cNvPr id="13" name="直接连接符 12">
              <a:extLst>
                <a:ext uri="{FF2B5EF4-FFF2-40B4-BE49-F238E27FC236}">
                  <a16:creationId xmlns:a16="http://schemas.microsoft.com/office/drawing/2014/main" id="{A13BB647-0E7D-4217-8AA7-05F9B8BD9F96}"/>
                </a:ext>
              </a:extLst>
            </p:cNvPr>
            <p:cNvCxnSpPr/>
            <p:nvPr/>
          </p:nvCxnSpPr>
          <p:spPr>
            <a:xfrm>
              <a:off x="695325" y="800100"/>
              <a:ext cx="381000" cy="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F02559-533A-4F70-8F25-38B7FAD666FD}"/>
                </a:ext>
              </a:extLst>
            </p:cNvPr>
            <p:cNvCxnSpPr/>
            <p:nvPr/>
          </p:nvCxnSpPr>
          <p:spPr>
            <a:xfrm>
              <a:off x="695325" y="800100"/>
              <a:ext cx="0" cy="66675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6D427E5C-3D87-42FC-8442-EC2A591538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4084"/>
          <a:stretch/>
        </p:blipFill>
        <p:spPr>
          <a:xfrm>
            <a:off x="3281627" y="2822644"/>
            <a:ext cx="5125165" cy="1504260"/>
          </a:xfrm>
          <a:prstGeom prst="rect">
            <a:avLst/>
          </a:prstGeom>
        </p:spPr>
      </p:pic>
      <p:sp>
        <p:nvSpPr>
          <p:cNvPr id="15" name="文本框 14">
            <a:extLst>
              <a:ext uri="{FF2B5EF4-FFF2-40B4-BE49-F238E27FC236}">
                <a16:creationId xmlns:a16="http://schemas.microsoft.com/office/drawing/2014/main" id="{18EC4E97-6112-4568-A5DD-A1851632E1B8}"/>
              </a:ext>
            </a:extLst>
          </p:cNvPr>
          <p:cNvSpPr txBox="1"/>
          <p:nvPr/>
        </p:nvSpPr>
        <p:spPr>
          <a:xfrm>
            <a:off x="1913270" y="5005538"/>
            <a:ext cx="7836650" cy="646331"/>
          </a:xfrm>
          <a:prstGeom prst="rect">
            <a:avLst/>
          </a:prstGeom>
          <a:noFill/>
        </p:spPr>
        <p:txBody>
          <a:bodyPr wrap="square" rtlCol="0">
            <a:spAutoFit/>
          </a:bodyPr>
          <a:lstStyle/>
          <a:p>
            <a:r>
              <a:rPr lang="en-US" altLang="zh-CN" dirty="0">
                <a:solidFill>
                  <a:schemeClr val="bg1"/>
                </a:solidFill>
                <a:latin typeface="字魂36号-正文宋楷" panose="02010600030101010101" charset="-122"/>
                <a:ea typeface="字魂36号-正文宋楷" panose="02010600030101010101" charset="-122"/>
              </a:rPr>
              <a:t>Near</a:t>
            </a:r>
            <a:r>
              <a:rPr lang="zh-CN" altLang="en-US" dirty="0">
                <a:solidFill>
                  <a:schemeClr val="bg1"/>
                </a:solidFill>
                <a:latin typeface="字魂36号-正文宋楷" panose="02010600030101010101" charset="-122"/>
                <a:ea typeface="字魂36号-正文宋楷" panose="02010600030101010101" charset="-122"/>
              </a:rPr>
              <a:t>目标是解决环境中的可延展性和去中心化的常见问题，从而能够创建一个环境，在这个环境中，</a:t>
            </a:r>
            <a:r>
              <a:rPr lang="en-US" altLang="zh-CN" dirty="0" err="1">
                <a:solidFill>
                  <a:schemeClr val="bg1"/>
                </a:solidFill>
                <a:latin typeface="字魂36号-正文宋楷" panose="02010600030101010101" charset="-122"/>
                <a:ea typeface="字魂36号-正文宋楷" panose="02010600030101010101" charset="-122"/>
              </a:rPr>
              <a:t>DApps</a:t>
            </a:r>
            <a:r>
              <a:rPr lang="zh-CN" altLang="en-US" dirty="0">
                <a:solidFill>
                  <a:schemeClr val="bg1"/>
                </a:solidFill>
                <a:latin typeface="字魂36号-正文宋楷" panose="02010600030101010101" charset="-122"/>
                <a:ea typeface="字魂36号-正文宋楷" panose="02010600030101010101" charset="-122"/>
              </a:rPr>
              <a:t>可以由低端设备来运行。</a:t>
            </a:r>
          </a:p>
        </p:txBody>
      </p:sp>
    </p:spTree>
    <p:extLst>
      <p:ext uri="{BB962C8B-B14F-4D97-AF65-F5344CB8AC3E}">
        <p14:creationId xmlns:p14="http://schemas.microsoft.com/office/powerpoint/2010/main" val="289946803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3—NEAR </a:t>
            </a:r>
            <a:r>
              <a:rPr lang="zh-CN" altLang="en-US" sz="3200" dirty="0">
                <a:solidFill>
                  <a:schemeClr val="bg1"/>
                </a:solidFill>
                <a:latin typeface="字魂209号-月影手书" panose="00000500000000000000" pitchFamily="2" charset="-122"/>
                <a:ea typeface="字魂209号-月影手书" panose="00000500000000000000" pitchFamily="2" charset="-122"/>
              </a:rPr>
              <a:t>夜影分片技术</a:t>
            </a:r>
          </a:p>
        </p:txBody>
      </p:sp>
      <p:sp>
        <p:nvSpPr>
          <p:cNvPr id="8" name="文本框 7">
            <a:extLst>
              <a:ext uri="{FF2B5EF4-FFF2-40B4-BE49-F238E27FC236}">
                <a16:creationId xmlns:a16="http://schemas.microsoft.com/office/drawing/2014/main" id="{D104AADE-1870-4982-94FC-68F8486B92E8}"/>
              </a:ext>
            </a:extLst>
          </p:cNvPr>
          <p:cNvSpPr txBox="1"/>
          <p:nvPr/>
        </p:nvSpPr>
        <p:spPr>
          <a:xfrm>
            <a:off x="1932595" y="1043957"/>
            <a:ext cx="9397105" cy="6186309"/>
          </a:xfrm>
          <a:prstGeom prst="rect">
            <a:avLst/>
          </a:prstGeom>
          <a:noFill/>
        </p:spPr>
        <p:txBody>
          <a:bodyPr wrap="square" rtlCol="0">
            <a:spAutoFit/>
          </a:bodyPr>
          <a:lstStyle/>
          <a:p>
            <a:r>
              <a:rPr lang="zh-CN" altLang="en-US" dirty="0">
                <a:solidFill>
                  <a:srgbClr val="92D050"/>
                </a:solidFill>
                <a:latin typeface="字魂36号-正文宋楷" panose="02010600030101010101" charset="-122"/>
                <a:ea typeface="字魂36号-正文宋楷" panose="02010600030101010101" charset="-122"/>
              </a:rPr>
              <a:t>第零阶段（</a:t>
            </a:r>
            <a:r>
              <a:rPr lang="en-US" altLang="zh-CN" dirty="0">
                <a:solidFill>
                  <a:srgbClr val="92D050"/>
                </a:solidFill>
                <a:latin typeface="字魂36号-正文宋楷" panose="02010600030101010101" charset="-122"/>
                <a:ea typeface="字魂36号-正文宋楷" panose="02010600030101010101" charset="-122"/>
              </a:rPr>
              <a:t>phase 0</a:t>
            </a:r>
            <a:r>
              <a:rPr lang="zh-CN" altLang="en-US" dirty="0">
                <a:solidFill>
                  <a:srgbClr val="92D050"/>
                </a:solidFill>
                <a:latin typeface="字魂36号-正文宋楷" panose="02010600030101010101" charset="-122"/>
                <a:ea typeface="字魂36号-正文宋楷" panose="02010600030101010101" charset="-122"/>
              </a:rPr>
              <a:t>）：简版夜影协议</a:t>
            </a:r>
            <a:r>
              <a:rPr lang="en-US" altLang="zh-CN" dirty="0">
                <a:solidFill>
                  <a:srgbClr val="92D050"/>
                </a:solidFill>
                <a:latin typeface="字魂36号-正文宋楷" panose="02010600030101010101" charset="-122"/>
                <a:ea typeface="字魂36号-正文宋楷" panose="02010600030101010101" charset="-122"/>
              </a:rPr>
              <a:t>-</a:t>
            </a:r>
            <a:r>
              <a:rPr lang="zh-CN" altLang="en-US" dirty="0">
                <a:solidFill>
                  <a:srgbClr val="92D050"/>
                </a:solidFill>
                <a:latin typeface="字魂36号-正文宋楷" panose="02010600030101010101" charset="-122"/>
                <a:ea typeface="字魂36号-正文宋楷" panose="02010600030101010101" charset="-122"/>
              </a:rPr>
              <a:t>提升网络吞吐量</a:t>
            </a:r>
          </a:p>
          <a:p>
            <a:r>
              <a:rPr lang="zh-CN" altLang="en-US" dirty="0">
                <a:solidFill>
                  <a:schemeClr val="bg1"/>
                </a:solidFill>
                <a:latin typeface="字魂36号-正文宋楷" panose="02010600030101010101" charset="-122"/>
                <a:ea typeface="字魂36号-正文宋楷" panose="02010600030101010101" charset="-122"/>
              </a:rPr>
              <a:t> </a:t>
            </a:r>
          </a:p>
          <a:p>
            <a:r>
              <a:rPr lang="zh-CN" altLang="en-US" dirty="0">
                <a:solidFill>
                  <a:schemeClr val="bg1"/>
                </a:solidFill>
                <a:latin typeface="字魂36号-正文宋楷" panose="02010600030101010101" charset="-122"/>
                <a:ea typeface="字魂36号-正文宋楷" panose="02010600030101010101" charset="-122"/>
              </a:rPr>
              <a:t>第零阶段属于起步阶段，对状态进行分片，但不会对计算处理（</a:t>
            </a:r>
            <a:r>
              <a:rPr lang="en-US" altLang="zh-CN" dirty="0">
                <a:solidFill>
                  <a:schemeClr val="bg1"/>
                </a:solidFill>
                <a:latin typeface="字魂36号-正文宋楷" panose="02010600030101010101" charset="-122"/>
                <a:ea typeface="字魂36号-正文宋楷" panose="02010600030101010101" charset="-122"/>
              </a:rPr>
              <a:t>processing</a:t>
            </a:r>
            <a:r>
              <a:rPr lang="zh-CN" altLang="en-US" dirty="0">
                <a:solidFill>
                  <a:schemeClr val="bg1"/>
                </a:solidFill>
                <a:latin typeface="字魂36号-正文宋楷" panose="02010600030101010101" charset="-122"/>
                <a:ea typeface="字魂36号-正文宋楷" panose="02010600030101010101" charset="-122"/>
              </a:rPr>
              <a:t>）进行分片。将当前状态分为</a:t>
            </a:r>
            <a:r>
              <a:rPr lang="en-US" altLang="zh-CN" dirty="0">
                <a:solidFill>
                  <a:schemeClr val="bg1"/>
                </a:solidFill>
                <a:latin typeface="字魂36号-正文宋楷" panose="02010600030101010101" charset="-122"/>
                <a:ea typeface="字魂36号-正文宋楷" panose="02010600030101010101" charset="-122"/>
              </a:rPr>
              <a:t>4</a:t>
            </a:r>
            <a:r>
              <a:rPr lang="zh-CN" altLang="en-US" dirty="0">
                <a:solidFill>
                  <a:schemeClr val="bg1"/>
                </a:solidFill>
                <a:latin typeface="字魂36号-正文宋楷" panose="02010600030101010101" charset="-122"/>
                <a:ea typeface="字魂36号-正文宋楷" panose="02010600030101010101" charset="-122"/>
              </a:rPr>
              <a:t>个分片，同时仍然会让全部验证节点追踪所有分片。尽管如此，网络吞吐量仍然会大大提升。</a:t>
            </a:r>
          </a:p>
          <a:p>
            <a:r>
              <a:rPr lang="zh-CN" altLang="en-US" dirty="0">
                <a:solidFill>
                  <a:schemeClr val="bg1"/>
                </a:solidFill>
                <a:latin typeface="字魂36号-正文宋楷" panose="02010600030101010101" charset="-122"/>
                <a:ea typeface="字魂36号-正文宋楷" panose="02010600030101010101" charset="-122"/>
              </a:rPr>
              <a:t>创建了一种通过在线升级（</a:t>
            </a:r>
            <a:r>
              <a:rPr lang="en-US" altLang="zh-CN" dirty="0">
                <a:solidFill>
                  <a:schemeClr val="bg1"/>
                </a:solidFill>
                <a:latin typeface="字魂36号-正文宋楷" panose="02010600030101010101" charset="-122"/>
                <a:ea typeface="字魂36号-正文宋楷" panose="02010600030101010101" charset="-122"/>
              </a:rPr>
              <a:t>live upgrade</a:t>
            </a:r>
            <a:r>
              <a:rPr lang="zh-CN" altLang="en-US" dirty="0">
                <a:solidFill>
                  <a:schemeClr val="bg1"/>
                </a:solidFill>
                <a:latin typeface="字魂36号-正文宋楷" panose="02010600030101010101" charset="-122"/>
                <a:ea typeface="字魂36号-正文宋楷" panose="02010600030101010101" charset="-122"/>
              </a:rPr>
              <a:t>）将单个分片切割为多个分片的机制，这将会成为未来我们实现动态再分片（</a:t>
            </a:r>
            <a:r>
              <a:rPr lang="en-US" altLang="zh-CN" dirty="0">
                <a:solidFill>
                  <a:schemeClr val="bg1"/>
                </a:solidFill>
                <a:latin typeface="字魂36号-正文宋楷" panose="02010600030101010101" charset="-122"/>
                <a:ea typeface="字魂36号-正文宋楷" panose="02010600030101010101" charset="-122"/>
              </a:rPr>
              <a:t>dynamic </a:t>
            </a:r>
            <a:r>
              <a:rPr lang="en-US" altLang="zh-CN" dirty="0" err="1">
                <a:solidFill>
                  <a:schemeClr val="bg1"/>
                </a:solidFill>
                <a:latin typeface="字魂36号-正文宋楷" panose="02010600030101010101" charset="-122"/>
                <a:ea typeface="字魂36号-正文宋楷" panose="02010600030101010101" charset="-122"/>
              </a:rPr>
              <a:t>resharding</a:t>
            </a:r>
            <a:r>
              <a:rPr lang="en-US" altLang="zh-CN" dirty="0">
                <a:solidFill>
                  <a:schemeClr val="bg1"/>
                </a:solidFill>
                <a:latin typeface="字魂36号-正文宋楷" panose="02010600030101010101" charset="-122"/>
                <a:ea typeface="字魂36号-正文宋楷" panose="02010600030101010101" charset="-122"/>
              </a:rPr>
              <a:t> </a:t>
            </a:r>
            <a:r>
              <a:rPr lang="zh-CN" altLang="en-US" dirty="0">
                <a:solidFill>
                  <a:schemeClr val="bg1"/>
                </a:solidFill>
                <a:latin typeface="字魂36号-正文宋楷" panose="02010600030101010101" charset="-122"/>
                <a:ea typeface="字魂36号-正文宋楷" panose="02010600030101010101" charset="-122"/>
              </a:rPr>
              <a:t>）的基础。与此同时，因为每个分片仍然被全部验证节点验证，安全保障仍然不变。我们计划在</a:t>
            </a:r>
            <a:r>
              <a:rPr lang="en-US" altLang="zh-CN" dirty="0">
                <a:solidFill>
                  <a:schemeClr val="bg1"/>
                </a:solidFill>
                <a:latin typeface="字魂36号-正文宋楷" panose="02010600030101010101" charset="-122"/>
                <a:ea typeface="字魂36号-正文宋楷" panose="02010600030101010101" charset="-122"/>
              </a:rPr>
              <a:t>2021</a:t>
            </a:r>
            <a:r>
              <a:rPr lang="zh-CN" altLang="en-US" dirty="0">
                <a:solidFill>
                  <a:schemeClr val="bg1"/>
                </a:solidFill>
                <a:latin typeface="字魂36号-正文宋楷" panose="02010600030101010101" charset="-122"/>
                <a:ea typeface="字魂36号-正文宋楷" panose="02010600030101010101" charset="-122"/>
              </a:rPr>
              <a:t>年</a:t>
            </a:r>
            <a:r>
              <a:rPr lang="en-US" altLang="zh-CN" dirty="0">
                <a:solidFill>
                  <a:schemeClr val="bg1"/>
                </a:solidFill>
                <a:latin typeface="字魂36号-正文宋楷" panose="02010600030101010101" charset="-122"/>
                <a:ea typeface="字魂36号-正文宋楷" panose="02010600030101010101" charset="-122"/>
              </a:rPr>
              <a:t>11</a:t>
            </a:r>
            <a:r>
              <a:rPr lang="zh-CN" altLang="en-US" dirty="0">
                <a:solidFill>
                  <a:schemeClr val="bg1"/>
                </a:solidFill>
                <a:latin typeface="字魂36号-正文宋楷" panose="02010600030101010101" charset="-122"/>
                <a:ea typeface="字魂36号-正文宋楷" panose="02010600030101010101" charset="-122"/>
              </a:rPr>
              <a:t>月份正式发布简版夜影协议（第零阶段）。</a:t>
            </a:r>
            <a:endParaRPr lang="en-US" altLang="zh-CN" dirty="0">
              <a:solidFill>
                <a:schemeClr val="bg1"/>
              </a:solidFill>
              <a:latin typeface="字魂36号-正文宋楷" panose="02010600030101010101" charset="-122"/>
              <a:ea typeface="字魂36号-正文宋楷" panose="02010600030101010101" charset="-122"/>
            </a:endParaRPr>
          </a:p>
          <a:p>
            <a:endParaRPr lang="en-US" altLang="zh-CN" dirty="0">
              <a:solidFill>
                <a:schemeClr val="bg1"/>
              </a:solidFill>
              <a:latin typeface="字魂36号-正文宋楷" panose="02010600030101010101" charset="-122"/>
              <a:ea typeface="字魂36号-正文宋楷" panose="02010600030101010101" charset="-122"/>
            </a:endParaRPr>
          </a:p>
          <a:p>
            <a:r>
              <a:rPr lang="zh-CN" altLang="en-US" dirty="0">
                <a:solidFill>
                  <a:srgbClr val="FFC000"/>
                </a:solidFill>
                <a:latin typeface="字魂36号-正文宋楷" panose="02010600030101010101" charset="-122"/>
                <a:ea typeface="字魂36号-正文宋楷" panose="02010600030101010101" charset="-122"/>
              </a:rPr>
              <a:t>第一阶段（</a:t>
            </a:r>
            <a:r>
              <a:rPr lang="en-US" altLang="zh-CN" dirty="0">
                <a:solidFill>
                  <a:srgbClr val="FFC000"/>
                </a:solidFill>
                <a:latin typeface="字魂36号-正文宋楷" panose="02010600030101010101" charset="-122"/>
                <a:ea typeface="字魂36号-正文宋楷" panose="02010600030101010101" charset="-122"/>
              </a:rPr>
              <a:t>phase 1</a:t>
            </a:r>
            <a:r>
              <a:rPr lang="zh-CN" altLang="en-US" dirty="0">
                <a:solidFill>
                  <a:srgbClr val="FFC000"/>
                </a:solidFill>
                <a:latin typeface="字魂36号-正文宋楷" panose="02010600030101010101" charset="-122"/>
                <a:ea typeface="字魂36号-正文宋楷" panose="02010600030101010101" charset="-122"/>
              </a:rPr>
              <a:t>）：出段人（</a:t>
            </a:r>
            <a:r>
              <a:rPr lang="en-US" altLang="zh-CN" dirty="0">
                <a:solidFill>
                  <a:srgbClr val="FFC000"/>
                </a:solidFill>
                <a:latin typeface="字魂36号-正文宋楷" panose="02010600030101010101" charset="-122"/>
                <a:ea typeface="字魂36号-正文宋楷" panose="02010600030101010101" charset="-122"/>
              </a:rPr>
              <a:t>chunk-only producer</a:t>
            </a:r>
            <a:r>
              <a:rPr lang="zh-CN" altLang="en-US" dirty="0">
                <a:solidFill>
                  <a:srgbClr val="FFC000"/>
                </a:solidFill>
                <a:latin typeface="字魂36号-正文宋楷" panose="02010600030101010101" charset="-122"/>
                <a:ea typeface="字魂36号-正文宋楷" panose="02010600030101010101" charset="-122"/>
              </a:rPr>
              <a:t>）</a:t>
            </a:r>
            <a:r>
              <a:rPr lang="en-US" altLang="zh-CN" dirty="0">
                <a:solidFill>
                  <a:srgbClr val="FFC000"/>
                </a:solidFill>
                <a:latin typeface="字魂36号-正文宋楷" panose="02010600030101010101" charset="-122"/>
                <a:ea typeface="字魂36号-正文宋楷" panose="02010600030101010101" charset="-122"/>
              </a:rPr>
              <a:t>-</a:t>
            </a:r>
            <a:r>
              <a:rPr lang="zh-CN" altLang="en-US" dirty="0">
                <a:solidFill>
                  <a:srgbClr val="FFC000"/>
                </a:solidFill>
                <a:latin typeface="字魂36号-正文宋楷" panose="02010600030101010101" charset="-122"/>
                <a:ea typeface="字魂36号-正文宋楷" panose="02010600030101010101" charset="-122"/>
              </a:rPr>
              <a:t>进一步提升网络去中心化水平</a:t>
            </a:r>
          </a:p>
          <a:p>
            <a:r>
              <a:rPr lang="zh-CN" altLang="en-US" dirty="0">
                <a:solidFill>
                  <a:schemeClr val="bg1"/>
                </a:solidFill>
                <a:latin typeface="字魂36号-正文宋楷" panose="02010600030101010101" charset="-122"/>
                <a:ea typeface="字魂36号-正文宋楷" panose="02010600030101010101" charset="-122"/>
              </a:rPr>
              <a:t> </a:t>
            </a:r>
          </a:p>
          <a:p>
            <a:r>
              <a:rPr lang="zh-CN" altLang="en-US" dirty="0">
                <a:solidFill>
                  <a:schemeClr val="bg1"/>
                </a:solidFill>
                <a:latin typeface="字魂36号-正文宋楷" panose="02010600030101010101" charset="-122"/>
                <a:ea typeface="字魂36号-正文宋楷" panose="02010600030101010101" charset="-122"/>
              </a:rPr>
              <a:t>在本阶段中，我们引入了一个新角色：出段人（</a:t>
            </a:r>
            <a:r>
              <a:rPr lang="en-US" altLang="zh-CN" dirty="0">
                <a:solidFill>
                  <a:schemeClr val="bg1"/>
                </a:solidFill>
                <a:latin typeface="字魂36号-正文宋楷" panose="02010600030101010101" charset="-122"/>
                <a:ea typeface="字魂36号-正文宋楷" panose="02010600030101010101" charset="-122"/>
              </a:rPr>
              <a:t>chunk-only producer</a:t>
            </a:r>
            <a:r>
              <a:rPr lang="zh-CN" altLang="en-US" dirty="0">
                <a:solidFill>
                  <a:schemeClr val="bg1"/>
                </a:solidFill>
                <a:latin typeface="字魂36号-正文宋楷" panose="02010600030101010101" charset="-122"/>
                <a:ea typeface="字魂36号-正文宋楷" panose="02010600030101010101" charset="-122"/>
              </a:rPr>
              <a:t>），该角色只会验证一个分片。它们会为某些特定的分片产出段（即分片的区块），而且只需要运行成本较低的硬件。因为它们既不产出区块，也不会对审批做出任何贡献，所以链的安全性不会因此受到影响。</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该角色的引入也会帮助提升验证节点的总数，并从整体上进一步促进</a:t>
            </a:r>
            <a:r>
              <a:rPr lang="en-US" altLang="zh-CN" dirty="0">
                <a:solidFill>
                  <a:schemeClr val="bg1"/>
                </a:solidFill>
                <a:latin typeface="字魂36号-正文宋楷" panose="02010600030101010101" charset="-122"/>
                <a:ea typeface="字魂36号-正文宋楷" panose="02010600030101010101" charset="-122"/>
              </a:rPr>
              <a:t>NEAR</a:t>
            </a:r>
            <a:r>
              <a:rPr lang="zh-CN" altLang="en-US" dirty="0">
                <a:solidFill>
                  <a:schemeClr val="bg1"/>
                </a:solidFill>
                <a:latin typeface="字魂36号-正文宋楷" panose="02010600030101010101" charset="-122"/>
                <a:ea typeface="字魂36号-正文宋楷" panose="02010600030101010101" charset="-122"/>
              </a:rPr>
              <a:t>的去中心化。一旦本阶段完成，我们就会有</a:t>
            </a:r>
            <a:r>
              <a:rPr lang="en-US" altLang="zh-CN" dirty="0">
                <a:solidFill>
                  <a:schemeClr val="bg1"/>
                </a:solidFill>
                <a:latin typeface="字魂36号-正文宋楷" panose="02010600030101010101" charset="-122"/>
                <a:ea typeface="字魂36号-正文宋楷" panose="02010600030101010101" charset="-122"/>
              </a:rPr>
              <a:t>200~400</a:t>
            </a:r>
            <a:r>
              <a:rPr lang="zh-CN" altLang="en-US" dirty="0">
                <a:solidFill>
                  <a:schemeClr val="bg1"/>
                </a:solidFill>
                <a:latin typeface="字魂36号-正文宋楷" panose="02010600030101010101" charset="-122"/>
                <a:ea typeface="字魂36号-正文宋楷" panose="02010600030101010101" charset="-122"/>
              </a:rPr>
              <a:t>个验证节点，他们当中仅有一小部分（出块人）需要运行更加昂贵的硬件。我们估计会在</a:t>
            </a:r>
            <a:r>
              <a:rPr lang="en-US" altLang="zh-CN" dirty="0">
                <a:solidFill>
                  <a:schemeClr val="bg1"/>
                </a:solidFill>
                <a:latin typeface="字魂36号-正文宋楷" panose="02010600030101010101" charset="-122"/>
                <a:ea typeface="字魂36号-正文宋楷" panose="02010600030101010101" charset="-122"/>
              </a:rPr>
              <a:t>2022</a:t>
            </a:r>
            <a:r>
              <a:rPr lang="zh-CN" altLang="en-US" dirty="0">
                <a:solidFill>
                  <a:schemeClr val="bg1"/>
                </a:solidFill>
                <a:latin typeface="字魂36号-正文宋楷" panose="02010600030101010101" charset="-122"/>
                <a:ea typeface="字魂36号-正文宋楷" panose="02010600030101010101" charset="-122"/>
              </a:rPr>
              <a:t>年</a:t>
            </a:r>
            <a:r>
              <a:rPr lang="en-US" altLang="zh-CN" dirty="0">
                <a:solidFill>
                  <a:schemeClr val="bg1"/>
                </a:solidFill>
                <a:latin typeface="字魂36号-正文宋楷" panose="02010600030101010101" charset="-122"/>
                <a:ea typeface="字魂36号-正文宋楷" panose="02010600030101010101" charset="-122"/>
              </a:rPr>
              <a:t>1</a:t>
            </a:r>
            <a:r>
              <a:rPr lang="zh-CN" altLang="en-US" dirty="0">
                <a:solidFill>
                  <a:schemeClr val="bg1"/>
                </a:solidFill>
                <a:latin typeface="字魂36号-正文宋楷" panose="02010600030101010101" charset="-122"/>
                <a:ea typeface="字魂36号-正文宋楷" panose="02010600030101010101" charset="-122"/>
              </a:rPr>
              <a:t>月完成这一阶段。</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 </a:t>
            </a:r>
          </a:p>
        </p:txBody>
      </p:sp>
      <p:grpSp>
        <p:nvGrpSpPr>
          <p:cNvPr id="15" name="组合 14">
            <a:extLst>
              <a:ext uri="{FF2B5EF4-FFF2-40B4-BE49-F238E27FC236}">
                <a16:creationId xmlns:a16="http://schemas.microsoft.com/office/drawing/2014/main" id="{C8D0263D-0B85-4489-9D28-C70550642F47}"/>
              </a:ext>
            </a:extLst>
          </p:cNvPr>
          <p:cNvGrpSpPr/>
          <p:nvPr/>
        </p:nvGrpSpPr>
        <p:grpSpPr>
          <a:xfrm>
            <a:off x="1513477" y="1043957"/>
            <a:ext cx="381000" cy="666750"/>
            <a:chOff x="695325" y="800100"/>
            <a:chExt cx="381000" cy="666750"/>
          </a:xfrm>
        </p:grpSpPr>
        <p:cxnSp>
          <p:nvCxnSpPr>
            <p:cNvPr id="16" name="直接连接符 15">
              <a:extLst>
                <a:ext uri="{FF2B5EF4-FFF2-40B4-BE49-F238E27FC236}">
                  <a16:creationId xmlns:a16="http://schemas.microsoft.com/office/drawing/2014/main" id="{4D4F324A-9D4F-4126-B0E0-09AB77C20BD7}"/>
                </a:ext>
              </a:extLst>
            </p:cNvPr>
            <p:cNvCxnSpPr/>
            <p:nvPr/>
          </p:nvCxnSpPr>
          <p:spPr>
            <a:xfrm>
              <a:off x="695325" y="800100"/>
              <a:ext cx="381000" cy="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BC175E1-9219-4D28-8D2B-8901429E3C0B}"/>
                </a:ext>
              </a:extLst>
            </p:cNvPr>
            <p:cNvCxnSpPr/>
            <p:nvPr/>
          </p:nvCxnSpPr>
          <p:spPr>
            <a:xfrm>
              <a:off x="695325" y="800100"/>
              <a:ext cx="0" cy="66675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18D22348-4B1C-469E-88F9-4E54F2A2809D}"/>
              </a:ext>
            </a:extLst>
          </p:cNvPr>
          <p:cNvGrpSpPr/>
          <p:nvPr/>
        </p:nvGrpSpPr>
        <p:grpSpPr>
          <a:xfrm flipH="1" flipV="1">
            <a:off x="11222337" y="5956995"/>
            <a:ext cx="381000" cy="666750"/>
            <a:chOff x="695325" y="800100"/>
            <a:chExt cx="381000" cy="666750"/>
          </a:xfrm>
        </p:grpSpPr>
        <p:cxnSp>
          <p:nvCxnSpPr>
            <p:cNvPr id="19" name="直接连接符 18">
              <a:extLst>
                <a:ext uri="{FF2B5EF4-FFF2-40B4-BE49-F238E27FC236}">
                  <a16:creationId xmlns:a16="http://schemas.microsoft.com/office/drawing/2014/main" id="{D23B03D0-D882-4308-BA5F-45564E99AEBB}"/>
                </a:ext>
              </a:extLst>
            </p:cNvPr>
            <p:cNvCxnSpPr/>
            <p:nvPr/>
          </p:nvCxnSpPr>
          <p:spPr>
            <a:xfrm>
              <a:off x="695325" y="800100"/>
              <a:ext cx="381000" cy="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6A16A84-FCE0-4146-BD4B-9ACDF553AC9C}"/>
                </a:ext>
              </a:extLst>
            </p:cNvPr>
            <p:cNvCxnSpPr/>
            <p:nvPr/>
          </p:nvCxnSpPr>
          <p:spPr>
            <a:xfrm>
              <a:off x="695325" y="800100"/>
              <a:ext cx="0" cy="66675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919447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3—NEAR </a:t>
            </a:r>
            <a:r>
              <a:rPr lang="zh-CN" altLang="en-US" sz="3200" dirty="0">
                <a:solidFill>
                  <a:schemeClr val="bg1"/>
                </a:solidFill>
                <a:latin typeface="字魂209号-月影手书" panose="00000500000000000000" pitchFamily="2" charset="-122"/>
                <a:ea typeface="字魂209号-月影手书" panose="00000500000000000000" pitchFamily="2" charset="-122"/>
              </a:rPr>
              <a:t>夜影分片技术</a:t>
            </a:r>
          </a:p>
        </p:txBody>
      </p:sp>
      <p:sp>
        <p:nvSpPr>
          <p:cNvPr id="8" name="文本框 7">
            <a:extLst>
              <a:ext uri="{FF2B5EF4-FFF2-40B4-BE49-F238E27FC236}">
                <a16:creationId xmlns:a16="http://schemas.microsoft.com/office/drawing/2014/main" id="{D104AADE-1870-4982-94FC-68F8486B92E8}"/>
              </a:ext>
            </a:extLst>
          </p:cNvPr>
          <p:cNvSpPr txBox="1"/>
          <p:nvPr/>
        </p:nvSpPr>
        <p:spPr>
          <a:xfrm>
            <a:off x="2177675" y="1061289"/>
            <a:ext cx="7836650" cy="4247317"/>
          </a:xfrm>
          <a:prstGeom prst="rect">
            <a:avLst/>
          </a:prstGeom>
          <a:noFill/>
        </p:spPr>
        <p:txBody>
          <a:bodyPr wrap="square" rtlCol="0">
            <a:spAutoFit/>
          </a:bodyPr>
          <a:lstStyle/>
          <a:p>
            <a:r>
              <a:rPr lang="zh-CN" altLang="en-US" dirty="0">
                <a:solidFill>
                  <a:schemeClr val="bg1"/>
                </a:solidFill>
                <a:latin typeface="字魂36号-正文宋楷" panose="02010600030101010101" charset="-122"/>
                <a:ea typeface="字魂36号-正文宋楷" panose="02010600030101010101" charset="-122"/>
              </a:rPr>
              <a:t> </a:t>
            </a:r>
          </a:p>
          <a:p>
            <a:r>
              <a:rPr lang="zh-CN" altLang="en-US" dirty="0">
                <a:solidFill>
                  <a:srgbClr val="FFC000"/>
                </a:solidFill>
                <a:latin typeface="字魂36号-正文宋楷" panose="02010600030101010101" charset="-122"/>
                <a:ea typeface="字魂36号-正文宋楷" panose="02010600030101010101" charset="-122"/>
              </a:rPr>
              <a:t>第二阶段（</a:t>
            </a:r>
            <a:r>
              <a:rPr lang="en-US" altLang="zh-CN" dirty="0">
                <a:solidFill>
                  <a:srgbClr val="FFC000"/>
                </a:solidFill>
                <a:latin typeface="字魂36号-正文宋楷" panose="02010600030101010101" charset="-122"/>
                <a:ea typeface="字魂36号-正文宋楷" panose="02010600030101010101" charset="-122"/>
              </a:rPr>
              <a:t>phase 2</a:t>
            </a:r>
            <a:r>
              <a:rPr lang="zh-CN" altLang="en-US" dirty="0">
                <a:solidFill>
                  <a:srgbClr val="FFC000"/>
                </a:solidFill>
                <a:latin typeface="字魂36号-正文宋楷" panose="02010600030101010101" charset="-122"/>
                <a:ea typeface="字魂36号-正文宋楷" panose="02010600030101010101" charset="-122"/>
              </a:rPr>
              <a:t>）：夜影协议</a:t>
            </a:r>
            <a:r>
              <a:rPr lang="en-US" altLang="zh-CN" dirty="0">
                <a:solidFill>
                  <a:srgbClr val="FFC000"/>
                </a:solidFill>
                <a:latin typeface="字魂36号-正文宋楷" panose="02010600030101010101" charset="-122"/>
                <a:ea typeface="字魂36号-正文宋楷" panose="02010600030101010101" charset="-122"/>
              </a:rPr>
              <a:t>-</a:t>
            </a:r>
            <a:r>
              <a:rPr lang="zh-CN" altLang="en-US" dirty="0">
                <a:solidFill>
                  <a:srgbClr val="FFC000"/>
                </a:solidFill>
                <a:latin typeface="字魂36号-正文宋楷" panose="02010600030101010101" charset="-122"/>
                <a:ea typeface="字魂36号-正文宋楷" panose="02010600030101010101" charset="-122"/>
              </a:rPr>
              <a:t>降低验证节点使用门槛</a:t>
            </a:r>
          </a:p>
          <a:p>
            <a:r>
              <a:rPr lang="zh-CN" altLang="en-US" dirty="0">
                <a:solidFill>
                  <a:schemeClr val="bg1"/>
                </a:solidFill>
                <a:latin typeface="字魂36号-正文宋楷" panose="02010600030101010101" charset="-122"/>
                <a:ea typeface="字魂36号-正文宋楷" panose="02010600030101010101" charset="-122"/>
              </a:rPr>
              <a:t> </a:t>
            </a:r>
          </a:p>
          <a:p>
            <a:r>
              <a:rPr lang="zh-CN" altLang="en-US" dirty="0">
                <a:solidFill>
                  <a:schemeClr val="bg1"/>
                </a:solidFill>
                <a:latin typeface="字魂36号-正文宋楷" panose="02010600030101010101" charset="-122"/>
                <a:ea typeface="字魂36号-正文宋楷" panose="02010600030101010101" charset="-122"/>
              </a:rPr>
              <a:t>在本阶段中，我们将完成质疑（</a:t>
            </a:r>
            <a:r>
              <a:rPr lang="en-US" altLang="zh-CN" dirty="0">
                <a:solidFill>
                  <a:schemeClr val="bg1"/>
                </a:solidFill>
                <a:latin typeface="字魂36号-正文宋楷" panose="02010600030101010101" charset="-122"/>
                <a:ea typeface="字魂36号-正文宋楷" panose="02010600030101010101" charset="-122"/>
              </a:rPr>
              <a:t>challenge</a:t>
            </a:r>
            <a:r>
              <a:rPr lang="zh-CN" altLang="en-US" dirty="0">
                <a:solidFill>
                  <a:schemeClr val="bg1"/>
                </a:solidFill>
                <a:latin typeface="字魂36号-正文宋楷" panose="02010600030101010101" charset="-122"/>
                <a:ea typeface="字魂36号-正文宋楷" panose="02010600030101010101" charset="-122"/>
              </a:rPr>
              <a:t>）的实现，因此不需要任何验证节点都追踪全部的分片了。一旦本阶段完成，状态和处理都会是完全分片化的。这样一来，在</a:t>
            </a:r>
            <a:r>
              <a:rPr lang="en-US" altLang="zh-CN" dirty="0">
                <a:solidFill>
                  <a:schemeClr val="bg1"/>
                </a:solidFill>
                <a:latin typeface="字魂36号-正文宋楷" panose="02010600030101010101" charset="-122"/>
                <a:ea typeface="字魂36号-正文宋楷" panose="02010600030101010101" charset="-122"/>
              </a:rPr>
              <a:t>NEAR</a:t>
            </a:r>
            <a:r>
              <a:rPr lang="zh-CN" altLang="en-US" dirty="0">
                <a:solidFill>
                  <a:schemeClr val="bg1"/>
                </a:solidFill>
                <a:latin typeface="字魂36号-正文宋楷" panose="02010600030101010101" charset="-122"/>
                <a:ea typeface="字魂36号-正文宋楷" panose="02010600030101010101" charset="-122"/>
              </a:rPr>
              <a:t>运行出块人（</a:t>
            </a:r>
            <a:r>
              <a:rPr lang="en-US" altLang="zh-CN" dirty="0">
                <a:solidFill>
                  <a:schemeClr val="bg1"/>
                </a:solidFill>
                <a:latin typeface="字魂36号-正文宋楷" panose="02010600030101010101" charset="-122"/>
                <a:ea typeface="字魂36号-正文宋楷" panose="02010600030101010101" charset="-122"/>
              </a:rPr>
              <a:t>block producer</a:t>
            </a:r>
            <a:r>
              <a:rPr lang="zh-CN" altLang="en-US" dirty="0">
                <a:solidFill>
                  <a:schemeClr val="bg1"/>
                </a:solidFill>
                <a:latin typeface="字魂36号-正文宋楷" panose="02010600030101010101" charset="-122"/>
                <a:ea typeface="字魂36号-正文宋楷" panose="02010600030101010101" charset="-122"/>
              </a:rPr>
              <a:t>）的硬件要求就会大大降低，成为</a:t>
            </a:r>
            <a:r>
              <a:rPr lang="en-US" altLang="zh-CN" dirty="0">
                <a:solidFill>
                  <a:schemeClr val="bg1"/>
                </a:solidFill>
                <a:latin typeface="字魂36号-正文宋楷" panose="02010600030101010101" charset="-122"/>
                <a:ea typeface="字魂36号-正文宋楷" panose="02010600030101010101" charset="-122"/>
              </a:rPr>
              <a:t>NEAR</a:t>
            </a:r>
            <a:r>
              <a:rPr lang="zh-CN" altLang="en-US" dirty="0">
                <a:solidFill>
                  <a:schemeClr val="bg1"/>
                </a:solidFill>
                <a:latin typeface="字魂36号-正文宋楷" panose="02010600030101010101" charset="-122"/>
                <a:ea typeface="字魂36号-正文宋楷" panose="02010600030101010101" charset="-122"/>
              </a:rPr>
              <a:t>验证节点的门槛也会随之显著降低。我们计划在</a:t>
            </a:r>
            <a:r>
              <a:rPr lang="en-US" altLang="zh-CN" dirty="0">
                <a:solidFill>
                  <a:schemeClr val="bg1"/>
                </a:solidFill>
                <a:latin typeface="字魂36号-正文宋楷" panose="02010600030101010101" charset="-122"/>
                <a:ea typeface="字魂36号-正文宋楷" panose="02010600030101010101" charset="-122"/>
              </a:rPr>
              <a:t>2022</a:t>
            </a:r>
            <a:r>
              <a:rPr lang="zh-CN" altLang="en-US" dirty="0">
                <a:solidFill>
                  <a:schemeClr val="bg1"/>
                </a:solidFill>
                <a:latin typeface="字魂36号-正文宋楷" panose="02010600030101010101" charset="-122"/>
                <a:ea typeface="字魂36号-正文宋楷" panose="02010600030101010101" charset="-122"/>
              </a:rPr>
              <a:t>年第三季度完成该阶段。</a:t>
            </a:r>
          </a:p>
          <a:p>
            <a:r>
              <a:rPr lang="zh-CN" altLang="en-US" dirty="0">
                <a:solidFill>
                  <a:schemeClr val="bg1"/>
                </a:solidFill>
                <a:latin typeface="字魂36号-正文宋楷" panose="02010600030101010101" charset="-122"/>
                <a:ea typeface="字魂36号-正文宋楷" panose="02010600030101010101" charset="-122"/>
              </a:rPr>
              <a:t> </a:t>
            </a:r>
          </a:p>
          <a:p>
            <a:r>
              <a:rPr lang="zh-CN" altLang="en-US" dirty="0">
                <a:solidFill>
                  <a:srgbClr val="FFC000"/>
                </a:solidFill>
                <a:latin typeface="字魂36号-正文宋楷" panose="02010600030101010101" charset="-122"/>
                <a:ea typeface="字魂36号-正文宋楷" panose="02010600030101010101" charset="-122"/>
              </a:rPr>
              <a:t>第三阶段（</a:t>
            </a:r>
            <a:r>
              <a:rPr lang="en-US" altLang="zh-CN" dirty="0">
                <a:solidFill>
                  <a:srgbClr val="FFC000"/>
                </a:solidFill>
                <a:latin typeface="字魂36号-正文宋楷" panose="02010600030101010101" charset="-122"/>
                <a:ea typeface="字魂36号-正文宋楷" panose="02010600030101010101" charset="-122"/>
              </a:rPr>
              <a:t>phase 3</a:t>
            </a:r>
            <a:r>
              <a:rPr lang="zh-CN" altLang="en-US" dirty="0">
                <a:solidFill>
                  <a:srgbClr val="FFC000"/>
                </a:solidFill>
                <a:latin typeface="字魂36号-正文宋楷" panose="02010600030101010101" charset="-122"/>
                <a:ea typeface="字魂36号-正文宋楷" panose="02010600030101010101" charset="-122"/>
              </a:rPr>
              <a:t>）：动态再分片</a:t>
            </a:r>
            <a:r>
              <a:rPr lang="en-US" altLang="zh-CN" dirty="0">
                <a:solidFill>
                  <a:srgbClr val="FFC000"/>
                </a:solidFill>
                <a:latin typeface="字魂36号-正文宋楷" panose="02010600030101010101" charset="-122"/>
                <a:ea typeface="字魂36号-正文宋楷" panose="02010600030101010101" charset="-122"/>
              </a:rPr>
              <a:t>-</a:t>
            </a:r>
            <a:r>
              <a:rPr lang="zh-CN" altLang="en-US" dirty="0">
                <a:solidFill>
                  <a:srgbClr val="FFC000"/>
                </a:solidFill>
                <a:latin typeface="字魂36号-正文宋楷" panose="02010600030101010101" charset="-122"/>
                <a:ea typeface="字魂36号-正文宋楷" panose="02010600030101010101" charset="-122"/>
              </a:rPr>
              <a:t>无限扩容</a:t>
            </a:r>
          </a:p>
          <a:p>
            <a:r>
              <a:rPr lang="zh-CN" altLang="en-US" dirty="0">
                <a:solidFill>
                  <a:schemeClr val="bg1"/>
                </a:solidFill>
                <a:latin typeface="字魂36号-正文宋楷" panose="02010600030101010101" charset="-122"/>
                <a:ea typeface="字魂36号-正文宋楷" panose="02010600030101010101" charset="-122"/>
              </a:rPr>
              <a:t> </a:t>
            </a:r>
          </a:p>
          <a:p>
            <a:r>
              <a:rPr lang="zh-CN" altLang="en-US" dirty="0">
                <a:solidFill>
                  <a:schemeClr val="bg1"/>
                </a:solidFill>
                <a:latin typeface="字魂36号-正文宋楷" panose="02010600030101010101" charset="-122"/>
                <a:ea typeface="字魂36号-正文宋楷" panose="02010600030101010101" charset="-122"/>
              </a:rPr>
              <a:t>第二阶段完成后，我们就会有一个功能完善的、有固定数量分片的分片主网。在本阶段中，我们希望在第二阶段的基础上进行扩展，为网络提供基于资源使用情况动态分割分片和合并分片的能力。</a:t>
            </a:r>
            <a:r>
              <a:rPr lang="en-US" altLang="zh-CN" dirty="0">
                <a:solidFill>
                  <a:schemeClr val="bg1"/>
                </a:solidFill>
                <a:latin typeface="字魂36号-正文宋楷" panose="02010600030101010101" charset="-122"/>
                <a:ea typeface="字魂36号-正文宋楷" panose="02010600030101010101" charset="-122"/>
              </a:rPr>
              <a:t>NEAR</a:t>
            </a:r>
            <a:r>
              <a:rPr lang="zh-CN" altLang="en-US" dirty="0">
                <a:solidFill>
                  <a:schemeClr val="bg1"/>
                </a:solidFill>
                <a:latin typeface="字魂36号-正文宋楷" panose="02010600030101010101" charset="-122"/>
                <a:ea typeface="字魂36号-正文宋楷" panose="02010600030101010101" charset="-122"/>
              </a:rPr>
              <a:t>可因此实现无限扩容，应对短期用量剧增的弹性也会显著提升。我们计划在</a:t>
            </a:r>
            <a:r>
              <a:rPr lang="en-US" altLang="zh-CN" dirty="0">
                <a:solidFill>
                  <a:schemeClr val="bg1"/>
                </a:solidFill>
                <a:latin typeface="字魂36号-正文宋楷" panose="02010600030101010101" charset="-122"/>
                <a:ea typeface="字魂36号-正文宋楷" panose="02010600030101010101" charset="-122"/>
              </a:rPr>
              <a:t>2022</a:t>
            </a:r>
            <a:r>
              <a:rPr lang="zh-CN" altLang="en-US" dirty="0">
                <a:solidFill>
                  <a:schemeClr val="bg1"/>
                </a:solidFill>
                <a:latin typeface="字魂36号-正文宋楷" panose="02010600030101010101" charset="-122"/>
                <a:ea typeface="字魂36号-正文宋楷" panose="02010600030101010101" charset="-122"/>
              </a:rPr>
              <a:t>年第四季度完成该阶段。</a:t>
            </a:r>
          </a:p>
        </p:txBody>
      </p:sp>
      <p:grpSp>
        <p:nvGrpSpPr>
          <p:cNvPr id="15" name="组合 14">
            <a:extLst>
              <a:ext uri="{FF2B5EF4-FFF2-40B4-BE49-F238E27FC236}">
                <a16:creationId xmlns:a16="http://schemas.microsoft.com/office/drawing/2014/main" id="{C8D0263D-0B85-4489-9D28-C70550642F47}"/>
              </a:ext>
            </a:extLst>
          </p:cNvPr>
          <p:cNvGrpSpPr/>
          <p:nvPr/>
        </p:nvGrpSpPr>
        <p:grpSpPr>
          <a:xfrm>
            <a:off x="1713548" y="1061289"/>
            <a:ext cx="381000" cy="666750"/>
            <a:chOff x="695325" y="800100"/>
            <a:chExt cx="381000" cy="666750"/>
          </a:xfrm>
        </p:grpSpPr>
        <p:cxnSp>
          <p:nvCxnSpPr>
            <p:cNvPr id="16" name="直接连接符 15">
              <a:extLst>
                <a:ext uri="{FF2B5EF4-FFF2-40B4-BE49-F238E27FC236}">
                  <a16:creationId xmlns:a16="http://schemas.microsoft.com/office/drawing/2014/main" id="{4D4F324A-9D4F-4126-B0E0-09AB77C20BD7}"/>
                </a:ext>
              </a:extLst>
            </p:cNvPr>
            <p:cNvCxnSpPr/>
            <p:nvPr/>
          </p:nvCxnSpPr>
          <p:spPr>
            <a:xfrm>
              <a:off x="695325" y="800100"/>
              <a:ext cx="381000" cy="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BC175E1-9219-4D28-8D2B-8901429E3C0B}"/>
                </a:ext>
              </a:extLst>
            </p:cNvPr>
            <p:cNvCxnSpPr/>
            <p:nvPr/>
          </p:nvCxnSpPr>
          <p:spPr>
            <a:xfrm>
              <a:off x="695325" y="800100"/>
              <a:ext cx="0" cy="66675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18D22348-4B1C-469E-88F9-4E54F2A2809D}"/>
              </a:ext>
            </a:extLst>
          </p:cNvPr>
          <p:cNvGrpSpPr/>
          <p:nvPr/>
        </p:nvGrpSpPr>
        <p:grpSpPr>
          <a:xfrm flipH="1" flipV="1">
            <a:off x="9906952" y="5129961"/>
            <a:ext cx="381000" cy="666750"/>
            <a:chOff x="695325" y="800100"/>
            <a:chExt cx="381000" cy="666750"/>
          </a:xfrm>
        </p:grpSpPr>
        <p:cxnSp>
          <p:nvCxnSpPr>
            <p:cNvPr id="19" name="直接连接符 18">
              <a:extLst>
                <a:ext uri="{FF2B5EF4-FFF2-40B4-BE49-F238E27FC236}">
                  <a16:creationId xmlns:a16="http://schemas.microsoft.com/office/drawing/2014/main" id="{D23B03D0-D882-4308-BA5F-45564E99AEBB}"/>
                </a:ext>
              </a:extLst>
            </p:cNvPr>
            <p:cNvCxnSpPr/>
            <p:nvPr/>
          </p:nvCxnSpPr>
          <p:spPr>
            <a:xfrm>
              <a:off x="695325" y="800100"/>
              <a:ext cx="381000" cy="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6A16A84-FCE0-4146-BD4B-9ACDF553AC9C}"/>
                </a:ext>
              </a:extLst>
            </p:cNvPr>
            <p:cNvCxnSpPr/>
            <p:nvPr/>
          </p:nvCxnSpPr>
          <p:spPr>
            <a:xfrm>
              <a:off x="695325" y="800100"/>
              <a:ext cx="0" cy="66675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729289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3—NEAR </a:t>
            </a:r>
            <a:r>
              <a:rPr lang="zh-CN" altLang="en-US" sz="3200" dirty="0">
                <a:solidFill>
                  <a:schemeClr val="bg1"/>
                </a:solidFill>
                <a:latin typeface="字魂209号-月影手书" panose="00000500000000000000" pitchFamily="2" charset="-122"/>
                <a:ea typeface="字魂209号-月影手书" panose="00000500000000000000" pitchFamily="2" charset="-122"/>
              </a:rPr>
              <a:t>夜影分片技术</a:t>
            </a:r>
          </a:p>
        </p:txBody>
      </p:sp>
      <p:sp>
        <p:nvSpPr>
          <p:cNvPr id="8" name="文本框 7">
            <a:extLst>
              <a:ext uri="{FF2B5EF4-FFF2-40B4-BE49-F238E27FC236}">
                <a16:creationId xmlns:a16="http://schemas.microsoft.com/office/drawing/2014/main" id="{D104AADE-1870-4982-94FC-68F8486B92E8}"/>
              </a:ext>
            </a:extLst>
          </p:cNvPr>
          <p:cNvSpPr txBox="1"/>
          <p:nvPr/>
        </p:nvSpPr>
        <p:spPr>
          <a:xfrm>
            <a:off x="2598536" y="2492592"/>
            <a:ext cx="7836650" cy="2031325"/>
          </a:xfrm>
          <a:prstGeom prst="rect">
            <a:avLst/>
          </a:prstGeom>
          <a:noFill/>
        </p:spPr>
        <p:txBody>
          <a:bodyPr wrap="square" rtlCol="0">
            <a:spAutoFit/>
          </a:bodyPr>
          <a:lstStyle/>
          <a:p>
            <a:r>
              <a:rPr lang="zh-CN" altLang="en-US" dirty="0">
                <a:solidFill>
                  <a:schemeClr val="accent6">
                    <a:lumMod val="40000"/>
                    <a:lumOff val="60000"/>
                  </a:schemeClr>
                </a:solidFill>
                <a:latin typeface="字魂36号-正文宋楷" panose="02010600030101010101" charset="-122"/>
                <a:ea typeface="字魂36号-正文宋楷" panose="02010600030101010101" charset="-122"/>
              </a:rPr>
              <a:t>第一阶段（</a:t>
            </a:r>
            <a:r>
              <a:rPr lang="en-US" altLang="zh-CN" dirty="0">
                <a:solidFill>
                  <a:schemeClr val="accent6">
                    <a:lumMod val="40000"/>
                    <a:lumOff val="60000"/>
                  </a:schemeClr>
                </a:solidFill>
                <a:latin typeface="字魂36号-正文宋楷" panose="02010600030101010101" charset="-122"/>
                <a:ea typeface="字魂36号-正文宋楷" panose="02010600030101010101" charset="-122"/>
              </a:rPr>
              <a:t>phase 0</a:t>
            </a:r>
            <a:r>
              <a:rPr lang="zh-CN" altLang="en-US" dirty="0">
                <a:solidFill>
                  <a:schemeClr val="accent6">
                    <a:lumMod val="40000"/>
                    <a:lumOff val="60000"/>
                  </a:schemeClr>
                </a:solidFill>
                <a:latin typeface="字魂36号-正文宋楷" panose="02010600030101010101" charset="-122"/>
                <a:ea typeface="字魂36号-正文宋楷" panose="02010600030101010101" charset="-122"/>
              </a:rPr>
              <a:t>）：</a:t>
            </a:r>
            <a:r>
              <a:rPr lang="en-US" altLang="zh-CN" dirty="0">
                <a:solidFill>
                  <a:schemeClr val="accent6">
                    <a:lumMod val="40000"/>
                    <a:lumOff val="60000"/>
                  </a:schemeClr>
                </a:solidFill>
                <a:latin typeface="字魂36号-正文宋楷" panose="02010600030101010101" charset="-122"/>
                <a:ea typeface="字魂36号-正文宋楷" panose="02010600030101010101" charset="-122"/>
              </a:rPr>
              <a:t>2021</a:t>
            </a:r>
            <a:r>
              <a:rPr lang="zh-CN" altLang="en-US" dirty="0">
                <a:solidFill>
                  <a:schemeClr val="accent6">
                    <a:lumMod val="40000"/>
                    <a:lumOff val="60000"/>
                  </a:schemeClr>
                </a:solidFill>
                <a:latin typeface="字魂36号-正文宋楷" panose="02010600030101010101" charset="-122"/>
                <a:ea typeface="字魂36号-正文宋楷" panose="02010600030101010101" charset="-122"/>
              </a:rPr>
              <a:t>年</a:t>
            </a:r>
            <a:r>
              <a:rPr lang="en-US" altLang="zh-CN" dirty="0">
                <a:solidFill>
                  <a:schemeClr val="accent6">
                    <a:lumMod val="40000"/>
                    <a:lumOff val="60000"/>
                  </a:schemeClr>
                </a:solidFill>
                <a:latin typeface="字魂36号-正文宋楷" panose="02010600030101010101" charset="-122"/>
                <a:ea typeface="字魂36号-正文宋楷" panose="02010600030101010101" charset="-122"/>
              </a:rPr>
              <a:t>11</a:t>
            </a:r>
            <a:r>
              <a:rPr lang="zh-CN" altLang="en-US" dirty="0">
                <a:solidFill>
                  <a:schemeClr val="accent6">
                    <a:lumMod val="40000"/>
                    <a:lumOff val="60000"/>
                  </a:schemeClr>
                </a:solidFill>
                <a:latin typeface="字魂36号-正文宋楷" panose="02010600030101010101" charset="-122"/>
                <a:ea typeface="字魂36号-正文宋楷" panose="02010600030101010101" charset="-122"/>
              </a:rPr>
              <a:t>月</a:t>
            </a:r>
            <a:r>
              <a:rPr lang="en-US" altLang="zh-CN" dirty="0">
                <a:solidFill>
                  <a:schemeClr val="accent6">
                    <a:lumMod val="40000"/>
                    <a:lumOff val="60000"/>
                  </a:schemeClr>
                </a:solidFill>
                <a:latin typeface="字魂36号-正文宋楷" panose="02010600030101010101" charset="-122"/>
                <a:ea typeface="字魂36号-正文宋楷" panose="02010600030101010101" charset="-122"/>
              </a:rPr>
              <a:t>15</a:t>
            </a:r>
            <a:r>
              <a:rPr lang="zh-CN" altLang="en-US" dirty="0">
                <a:solidFill>
                  <a:schemeClr val="accent6">
                    <a:lumMod val="40000"/>
                    <a:lumOff val="60000"/>
                  </a:schemeClr>
                </a:solidFill>
                <a:latin typeface="字魂36号-正文宋楷" panose="02010600030101010101" charset="-122"/>
                <a:ea typeface="字魂36号-正文宋楷" panose="02010600030101010101" charset="-122"/>
              </a:rPr>
              <a:t>日</a:t>
            </a:r>
            <a:r>
              <a:rPr lang="en-US" altLang="zh-CN" dirty="0">
                <a:solidFill>
                  <a:schemeClr val="accent6">
                    <a:lumMod val="40000"/>
                    <a:lumOff val="60000"/>
                  </a:schemeClr>
                </a:solidFill>
                <a:latin typeface="字魂36号-正文宋楷" panose="02010600030101010101" charset="-122"/>
                <a:ea typeface="字魂36号-正文宋楷" panose="02010600030101010101" charset="-122"/>
              </a:rPr>
              <a:t>,</a:t>
            </a:r>
            <a:r>
              <a:rPr lang="zh-CN" altLang="en-US" dirty="0">
                <a:solidFill>
                  <a:schemeClr val="accent6">
                    <a:lumMod val="40000"/>
                    <a:lumOff val="60000"/>
                  </a:schemeClr>
                </a:solidFill>
                <a:latin typeface="字魂36号-正文宋楷" panose="02010600030101010101" charset="-122"/>
                <a:ea typeface="字魂36号-正文宋楷" panose="02010600030101010101" charset="-122"/>
              </a:rPr>
              <a:t> </a:t>
            </a:r>
            <a:r>
              <a:rPr lang="en-US" altLang="zh-CN" dirty="0">
                <a:solidFill>
                  <a:schemeClr val="accent6">
                    <a:lumMod val="40000"/>
                    <a:lumOff val="60000"/>
                  </a:schemeClr>
                </a:solidFill>
                <a:latin typeface="字魂36号-正文宋楷" panose="02010600030101010101" charset="-122"/>
                <a:ea typeface="字魂36号-正文宋楷" panose="02010600030101010101" charset="-122"/>
              </a:rPr>
              <a:t>NEAR</a:t>
            </a:r>
            <a:r>
              <a:rPr lang="zh-CN" altLang="en-US" dirty="0">
                <a:solidFill>
                  <a:schemeClr val="accent6">
                    <a:lumMod val="40000"/>
                    <a:lumOff val="60000"/>
                  </a:schemeClr>
                </a:solidFill>
                <a:latin typeface="字魂36号-正文宋楷" panose="02010600030101010101" charset="-122"/>
                <a:ea typeface="字魂36号-正文宋楷" panose="02010600030101010101" charset="-122"/>
              </a:rPr>
              <a:t>正式发布简版夜影协议</a:t>
            </a:r>
          </a:p>
          <a:p>
            <a:endParaRPr lang="en-US" altLang="zh-CN"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第一阶段（</a:t>
            </a:r>
            <a:r>
              <a:rPr lang="en-US" altLang="zh-CN" dirty="0">
                <a:solidFill>
                  <a:schemeClr val="bg1"/>
                </a:solidFill>
                <a:latin typeface="字魂36号-正文宋楷" panose="02010600030101010101" charset="-122"/>
                <a:ea typeface="字魂36号-正文宋楷" panose="02010600030101010101" charset="-122"/>
              </a:rPr>
              <a:t>phase 1</a:t>
            </a:r>
            <a:r>
              <a:rPr lang="zh-CN" altLang="en-US" dirty="0">
                <a:solidFill>
                  <a:schemeClr val="bg1"/>
                </a:solidFill>
                <a:latin typeface="字魂36号-正文宋楷" panose="02010600030101010101" charset="-122"/>
                <a:ea typeface="字魂36号-正文宋楷" panose="02010600030101010101" charset="-122"/>
              </a:rPr>
              <a:t>）：计划在</a:t>
            </a:r>
            <a:r>
              <a:rPr lang="en-US" altLang="zh-CN" dirty="0">
                <a:solidFill>
                  <a:schemeClr val="bg1"/>
                </a:solidFill>
                <a:latin typeface="字魂36号-正文宋楷" panose="02010600030101010101" charset="-122"/>
                <a:ea typeface="字魂36号-正文宋楷" panose="02010600030101010101" charset="-122"/>
              </a:rPr>
              <a:t>2022</a:t>
            </a:r>
            <a:r>
              <a:rPr lang="zh-CN" altLang="en-US" dirty="0">
                <a:solidFill>
                  <a:schemeClr val="bg1"/>
                </a:solidFill>
                <a:latin typeface="字魂36号-正文宋楷" panose="02010600030101010101" charset="-122"/>
                <a:ea typeface="字魂36号-正文宋楷" panose="02010600030101010101" charset="-122"/>
              </a:rPr>
              <a:t>年</a:t>
            </a:r>
            <a:r>
              <a:rPr lang="en-US" altLang="zh-CN" dirty="0">
                <a:solidFill>
                  <a:schemeClr val="bg1"/>
                </a:solidFill>
                <a:latin typeface="字魂36号-正文宋楷" panose="02010600030101010101" charset="-122"/>
                <a:ea typeface="字魂36号-正文宋楷" panose="02010600030101010101" charset="-122"/>
              </a:rPr>
              <a:t>1</a:t>
            </a:r>
            <a:r>
              <a:rPr lang="zh-CN" altLang="en-US" dirty="0">
                <a:solidFill>
                  <a:schemeClr val="bg1"/>
                </a:solidFill>
                <a:latin typeface="字魂36号-正文宋楷" panose="02010600030101010101" charset="-122"/>
                <a:ea typeface="字魂36号-正文宋楷" panose="02010600030101010101" charset="-122"/>
              </a:rPr>
              <a:t>月完成这一阶段</a:t>
            </a:r>
          </a:p>
          <a:p>
            <a:r>
              <a:rPr lang="zh-CN" altLang="en-US" dirty="0">
                <a:solidFill>
                  <a:schemeClr val="bg1"/>
                </a:solidFill>
                <a:latin typeface="字魂36号-正文宋楷" panose="02010600030101010101" charset="-122"/>
                <a:ea typeface="字魂36号-正文宋楷" panose="02010600030101010101" charset="-122"/>
              </a:rPr>
              <a:t> </a:t>
            </a:r>
          </a:p>
          <a:p>
            <a:r>
              <a:rPr lang="zh-CN" altLang="en-US" dirty="0">
                <a:solidFill>
                  <a:schemeClr val="bg1"/>
                </a:solidFill>
                <a:latin typeface="字魂36号-正文宋楷" panose="02010600030101010101" charset="-122"/>
                <a:ea typeface="字魂36号-正文宋楷" panose="02010600030101010101" charset="-122"/>
              </a:rPr>
              <a:t>第二阶段（</a:t>
            </a:r>
            <a:r>
              <a:rPr lang="en-US" altLang="zh-CN" dirty="0">
                <a:solidFill>
                  <a:schemeClr val="bg1"/>
                </a:solidFill>
                <a:latin typeface="字魂36号-正文宋楷" panose="02010600030101010101" charset="-122"/>
                <a:ea typeface="字魂36号-正文宋楷" panose="02010600030101010101" charset="-122"/>
              </a:rPr>
              <a:t>phase 2</a:t>
            </a:r>
            <a:r>
              <a:rPr lang="zh-CN" altLang="en-US" dirty="0">
                <a:solidFill>
                  <a:schemeClr val="bg1"/>
                </a:solidFill>
                <a:latin typeface="字魂36号-正文宋楷" panose="02010600030101010101" charset="-122"/>
                <a:ea typeface="字魂36号-正文宋楷" panose="02010600030101010101" charset="-122"/>
              </a:rPr>
              <a:t>）：计划在</a:t>
            </a:r>
            <a:r>
              <a:rPr lang="en-US" altLang="zh-CN" dirty="0">
                <a:solidFill>
                  <a:schemeClr val="bg1"/>
                </a:solidFill>
                <a:latin typeface="字魂36号-正文宋楷" panose="02010600030101010101" charset="-122"/>
                <a:ea typeface="字魂36号-正文宋楷" panose="02010600030101010101" charset="-122"/>
              </a:rPr>
              <a:t>2022</a:t>
            </a:r>
            <a:r>
              <a:rPr lang="zh-CN" altLang="en-US" dirty="0">
                <a:solidFill>
                  <a:schemeClr val="bg1"/>
                </a:solidFill>
                <a:latin typeface="字魂36号-正文宋楷" panose="02010600030101010101" charset="-122"/>
                <a:ea typeface="字魂36号-正文宋楷" panose="02010600030101010101" charset="-122"/>
              </a:rPr>
              <a:t>年第</a:t>
            </a:r>
            <a:r>
              <a:rPr lang="en-US" altLang="zh-CN" dirty="0">
                <a:solidFill>
                  <a:schemeClr val="bg1"/>
                </a:solidFill>
                <a:latin typeface="字魂36号-正文宋楷" panose="02010600030101010101" charset="-122"/>
                <a:ea typeface="字魂36号-正文宋楷" panose="02010600030101010101" charset="-122"/>
              </a:rPr>
              <a:t>3</a:t>
            </a:r>
            <a:r>
              <a:rPr lang="zh-CN" altLang="en-US" dirty="0">
                <a:solidFill>
                  <a:schemeClr val="bg1"/>
                </a:solidFill>
                <a:latin typeface="字魂36号-正文宋楷" panose="02010600030101010101" charset="-122"/>
                <a:ea typeface="字魂36号-正文宋楷" panose="02010600030101010101" charset="-122"/>
              </a:rPr>
              <a:t>季度完成该阶段</a:t>
            </a:r>
          </a:p>
          <a:p>
            <a:r>
              <a:rPr lang="zh-CN" altLang="en-US" dirty="0">
                <a:solidFill>
                  <a:schemeClr val="bg1"/>
                </a:solidFill>
                <a:latin typeface="字魂36号-正文宋楷" panose="02010600030101010101" charset="-122"/>
                <a:ea typeface="字魂36号-正文宋楷" panose="02010600030101010101" charset="-122"/>
              </a:rPr>
              <a:t> </a:t>
            </a:r>
          </a:p>
          <a:p>
            <a:r>
              <a:rPr lang="zh-CN" altLang="en-US" dirty="0">
                <a:solidFill>
                  <a:schemeClr val="bg1"/>
                </a:solidFill>
                <a:latin typeface="字魂36号-正文宋楷" panose="02010600030101010101" charset="-122"/>
                <a:ea typeface="字魂36号-正文宋楷" panose="02010600030101010101" charset="-122"/>
              </a:rPr>
              <a:t>第三阶段（</a:t>
            </a:r>
            <a:r>
              <a:rPr lang="en-US" altLang="zh-CN" dirty="0">
                <a:solidFill>
                  <a:schemeClr val="bg1"/>
                </a:solidFill>
                <a:latin typeface="字魂36号-正文宋楷" panose="02010600030101010101" charset="-122"/>
                <a:ea typeface="字魂36号-正文宋楷" panose="02010600030101010101" charset="-122"/>
              </a:rPr>
              <a:t>phase 3</a:t>
            </a:r>
            <a:r>
              <a:rPr lang="zh-CN" altLang="en-US" dirty="0">
                <a:solidFill>
                  <a:schemeClr val="bg1"/>
                </a:solidFill>
                <a:latin typeface="字魂36号-正文宋楷" panose="02010600030101010101" charset="-122"/>
                <a:ea typeface="字魂36号-正文宋楷" panose="02010600030101010101" charset="-122"/>
              </a:rPr>
              <a:t>）：计划在</a:t>
            </a:r>
            <a:r>
              <a:rPr lang="en-US" altLang="zh-CN" dirty="0">
                <a:solidFill>
                  <a:schemeClr val="bg1"/>
                </a:solidFill>
                <a:latin typeface="字魂36号-正文宋楷" panose="02010600030101010101" charset="-122"/>
                <a:ea typeface="字魂36号-正文宋楷" panose="02010600030101010101" charset="-122"/>
              </a:rPr>
              <a:t>2022</a:t>
            </a:r>
            <a:r>
              <a:rPr lang="zh-CN" altLang="en-US" dirty="0">
                <a:solidFill>
                  <a:schemeClr val="bg1"/>
                </a:solidFill>
                <a:latin typeface="字魂36号-正文宋楷" panose="02010600030101010101" charset="-122"/>
                <a:ea typeface="字魂36号-正文宋楷" panose="02010600030101010101" charset="-122"/>
              </a:rPr>
              <a:t>年第</a:t>
            </a:r>
            <a:r>
              <a:rPr lang="en-US" altLang="zh-CN" dirty="0">
                <a:solidFill>
                  <a:schemeClr val="bg1"/>
                </a:solidFill>
                <a:latin typeface="字魂36号-正文宋楷" panose="02010600030101010101" charset="-122"/>
                <a:ea typeface="字魂36号-正文宋楷" panose="02010600030101010101" charset="-122"/>
              </a:rPr>
              <a:t>4</a:t>
            </a:r>
            <a:r>
              <a:rPr lang="zh-CN" altLang="en-US" dirty="0">
                <a:solidFill>
                  <a:schemeClr val="bg1"/>
                </a:solidFill>
                <a:latin typeface="字魂36号-正文宋楷" panose="02010600030101010101" charset="-122"/>
                <a:ea typeface="字魂36号-正文宋楷" panose="02010600030101010101" charset="-122"/>
              </a:rPr>
              <a:t>季度完成该阶段</a:t>
            </a:r>
          </a:p>
        </p:txBody>
      </p:sp>
    </p:spTree>
    <p:extLst>
      <p:ext uri="{BB962C8B-B14F-4D97-AF65-F5344CB8AC3E}">
        <p14:creationId xmlns:p14="http://schemas.microsoft.com/office/powerpoint/2010/main" val="342602791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3—NEAR </a:t>
            </a:r>
            <a:r>
              <a:rPr lang="zh-CN" altLang="en-US" sz="3200" dirty="0">
                <a:solidFill>
                  <a:schemeClr val="bg1"/>
                </a:solidFill>
                <a:latin typeface="字魂209号-月影手书" panose="00000500000000000000" pitchFamily="2" charset="-122"/>
                <a:ea typeface="字魂209号-月影手书" panose="00000500000000000000" pitchFamily="2" charset="-122"/>
              </a:rPr>
              <a:t>夜影分片技术</a:t>
            </a:r>
          </a:p>
        </p:txBody>
      </p:sp>
      <p:pic>
        <p:nvPicPr>
          <p:cNvPr id="2" name="图片 1">
            <a:extLst>
              <a:ext uri="{FF2B5EF4-FFF2-40B4-BE49-F238E27FC236}">
                <a16:creationId xmlns:a16="http://schemas.microsoft.com/office/drawing/2014/main" id="{9C09D6D5-61A6-4153-9E07-708D59BF718A}"/>
              </a:ext>
            </a:extLst>
          </p:cNvPr>
          <p:cNvPicPr>
            <a:picLocks noChangeAspect="1"/>
          </p:cNvPicPr>
          <p:nvPr/>
        </p:nvPicPr>
        <p:blipFill>
          <a:blip r:embed="rId2"/>
          <a:stretch>
            <a:fillRect/>
          </a:stretch>
        </p:blipFill>
        <p:spPr>
          <a:xfrm>
            <a:off x="1112859" y="1248954"/>
            <a:ext cx="4918033" cy="2201295"/>
          </a:xfrm>
          <a:prstGeom prst="rect">
            <a:avLst/>
          </a:prstGeom>
        </p:spPr>
      </p:pic>
      <p:pic>
        <p:nvPicPr>
          <p:cNvPr id="3" name="图片 2">
            <a:extLst>
              <a:ext uri="{FF2B5EF4-FFF2-40B4-BE49-F238E27FC236}">
                <a16:creationId xmlns:a16="http://schemas.microsoft.com/office/drawing/2014/main" id="{5FB75B46-B841-4E21-8FE1-CB007175CC68}"/>
              </a:ext>
            </a:extLst>
          </p:cNvPr>
          <p:cNvPicPr>
            <a:picLocks noChangeAspect="1"/>
          </p:cNvPicPr>
          <p:nvPr/>
        </p:nvPicPr>
        <p:blipFill>
          <a:blip r:embed="rId3"/>
          <a:stretch>
            <a:fillRect/>
          </a:stretch>
        </p:blipFill>
        <p:spPr>
          <a:xfrm>
            <a:off x="7100420" y="1266799"/>
            <a:ext cx="3978721" cy="2162201"/>
          </a:xfrm>
          <a:prstGeom prst="rect">
            <a:avLst/>
          </a:prstGeom>
        </p:spPr>
      </p:pic>
      <p:pic>
        <p:nvPicPr>
          <p:cNvPr id="4" name="图片 3">
            <a:extLst>
              <a:ext uri="{FF2B5EF4-FFF2-40B4-BE49-F238E27FC236}">
                <a16:creationId xmlns:a16="http://schemas.microsoft.com/office/drawing/2014/main" id="{4233FCDC-A084-4CD7-97FA-5A5B1C3EF102}"/>
              </a:ext>
            </a:extLst>
          </p:cNvPr>
          <p:cNvPicPr>
            <a:picLocks noChangeAspect="1"/>
          </p:cNvPicPr>
          <p:nvPr/>
        </p:nvPicPr>
        <p:blipFill>
          <a:blip r:embed="rId4"/>
          <a:stretch>
            <a:fillRect/>
          </a:stretch>
        </p:blipFill>
        <p:spPr>
          <a:xfrm>
            <a:off x="1042587" y="3833520"/>
            <a:ext cx="5964964" cy="2675430"/>
          </a:xfrm>
          <a:prstGeom prst="rect">
            <a:avLst/>
          </a:prstGeom>
        </p:spPr>
      </p:pic>
      <p:sp>
        <p:nvSpPr>
          <p:cNvPr id="5" name="箭头: 虚尾 4">
            <a:extLst>
              <a:ext uri="{FF2B5EF4-FFF2-40B4-BE49-F238E27FC236}">
                <a16:creationId xmlns:a16="http://schemas.microsoft.com/office/drawing/2014/main" id="{76282399-FA5B-433C-8D61-E01844C9F970}"/>
              </a:ext>
            </a:extLst>
          </p:cNvPr>
          <p:cNvSpPr/>
          <p:nvPr/>
        </p:nvSpPr>
        <p:spPr>
          <a:xfrm>
            <a:off x="6212793" y="2179178"/>
            <a:ext cx="794758" cy="50420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2274F25-5B22-4F11-9BF4-2B8D6B60DF49}"/>
              </a:ext>
            </a:extLst>
          </p:cNvPr>
          <p:cNvPicPr>
            <a:picLocks noChangeAspect="1"/>
          </p:cNvPicPr>
          <p:nvPr/>
        </p:nvPicPr>
        <p:blipFill>
          <a:blip r:embed="rId5"/>
          <a:stretch>
            <a:fillRect/>
          </a:stretch>
        </p:blipFill>
        <p:spPr>
          <a:xfrm>
            <a:off x="7508796" y="4202531"/>
            <a:ext cx="4224578" cy="1937408"/>
          </a:xfrm>
          <a:prstGeom prst="rect">
            <a:avLst/>
          </a:prstGeom>
        </p:spPr>
      </p:pic>
    </p:spTree>
    <p:extLst>
      <p:ext uri="{BB962C8B-B14F-4D97-AF65-F5344CB8AC3E}">
        <p14:creationId xmlns:p14="http://schemas.microsoft.com/office/powerpoint/2010/main" val="70974705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FAA943CA-7C9E-4291-A37E-0059C3D07255}"/>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1—</a:t>
            </a:r>
            <a:r>
              <a:rPr lang="zh-CN" altLang="en-US" sz="3200" dirty="0">
                <a:solidFill>
                  <a:schemeClr val="bg1"/>
                </a:solidFill>
                <a:latin typeface="字魂209号-月影手书" panose="00000500000000000000" pitchFamily="2" charset="-122"/>
                <a:ea typeface="字魂209号-月影手书" panose="00000500000000000000" pitchFamily="2" charset="-122"/>
              </a:rPr>
              <a:t>论区块链的可拓展性</a:t>
            </a:r>
          </a:p>
        </p:txBody>
      </p:sp>
      <p:sp>
        <p:nvSpPr>
          <p:cNvPr id="3" name="文本框 2">
            <a:extLst>
              <a:ext uri="{FF2B5EF4-FFF2-40B4-BE49-F238E27FC236}">
                <a16:creationId xmlns:a16="http://schemas.microsoft.com/office/drawing/2014/main" id="{6ADB6CBA-D755-4382-B65C-E37C21353801}"/>
              </a:ext>
            </a:extLst>
          </p:cNvPr>
          <p:cNvSpPr txBox="1"/>
          <p:nvPr/>
        </p:nvSpPr>
        <p:spPr>
          <a:xfrm>
            <a:off x="1384004" y="1272380"/>
            <a:ext cx="9558215" cy="3570208"/>
          </a:xfrm>
          <a:prstGeom prst="rect">
            <a:avLst/>
          </a:prstGeom>
          <a:noFill/>
        </p:spPr>
        <p:txBody>
          <a:bodyPr wrap="square" rtlCol="0">
            <a:spAutoFit/>
          </a:bodyPr>
          <a:lstStyle/>
          <a:p>
            <a:r>
              <a:rPr lang="zh-CN" altLang="en-US" sz="2800" b="1" dirty="0">
                <a:solidFill>
                  <a:srgbClr val="FFC000"/>
                </a:solidFill>
                <a:latin typeface="字魂36号-正文宋楷" panose="02010600030101010101" charset="-122"/>
                <a:ea typeface="字魂36号-正文宋楷" panose="02010600030101010101" charset="-122"/>
              </a:rPr>
              <a:t>比特币系统是怎么样的？</a:t>
            </a:r>
            <a:endParaRPr lang="en-US" altLang="zh-CN" sz="2800" b="1" dirty="0">
              <a:solidFill>
                <a:srgbClr val="FFC000"/>
              </a:solidFill>
              <a:latin typeface="字魂36号-正文宋楷" panose="02010600030101010101" charset="-122"/>
              <a:ea typeface="字魂36号-正文宋楷" panose="02010600030101010101" charset="-122"/>
            </a:endParaRPr>
          </a:p>
          <a:p>
            <a:endParaRPr lang="en-US" altLang="zh-CN"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每一个区块的大小是</a:t>
            </a:r>
            <a:r>
              <a:rPr lang="en-US" altLang="zh-CN" dirty="0">
                <a:solidFill>
                  <a:schemeClr val="bg1"/>
                </a:solidFill>
                <a:latin typeface="字魂36号-正文宋楷" panose="02010600030101010101" charset="-122"/>
                <a:ea typeface="字魂36号-正文宋楷" panose="02010600030101010101" charset="-122"/>
              </a:rPr>
              <a:t>1MB</a:t>
            </a:r>
            <a:r>
              <a:rPr lang="zh-CN" altLang="en-US" dirty="0">
                <a:solidFill>
                  <a:schemeClr val="bg1"/>
                </a:solidFill>
                <a:latin typeface="字魂36号-正文宋楷" panose="02010600030101010101" charset="-122"/>
                <a:ea typeface="字魂36号-正文宋楷" panose="02010600030101010101" charset="-122"/>
              </a:rPr>
              <a:t>，每</a:t>
            </a:r>
            <a:r>
              <a:rPr lang="en-US" altLang="zh-CN" dirty="0">
                <a:solidFill>
                  <a:schemeClr val="bg1"/>
                </a:solidFill>
                <a:latin typeface="字魂36号-正文宋楷" panose="02010600030101010101" charset="-122"/>
                <a:ea typeface="字魂36号-正文宋楷" panose="02010600030101010101" charset="-122"/>
              </a:rPr>
              <a:t>10</a:t>
            </a:r>
            <a:r>
              <a:rPr lang="zh-CN" altLang="en-US" dirty="0">
                <a:solidFill>
                  <a:schemeClr val="bg1"/>
                </a:solidFill>
                <a:latin typeface="字魂36号-正文宋楷" panose="02010600030101010101" charset="-122"/>
                <a:ea typeface="字魂36号-正文宋楷" panose="02010600030101010101" charset="-122"/>
              </a:rPr>
              <a:t>分钟产生一个区块，平均每一个最基本的比特币交易的大小是大约是</a:t>
            </a:r>
            <a:r>
              <a:rPr lang="en-US" altLang="zh-CN" dirty="0">
                <a:solidFill>
                  <a:schemeClr val="bg1"/>
                </a:solidFill>
                <a:latin typeface="字魂36号-正文宋楷" panose="02010600030101010101" charset="-122"/>
                <a:ea typeface="字魂36号-正文宋楷" panose="02010600030101010101" charset="-122"/>
              </a:rPr>
              <a:t>250</a:t>
            </a:r>
            <a:r>
              <a:rPr lang="zh-CN" altLang="en-US" dirty="0">
                <a:solidFill>
                  <a:schemeClr val="bg1"/>
                </a:solidFill>
                <a:latin typeface="字魂36号-正文宋楷" panose="02010600030101010101" charset="-122"/>
                <a:ea typeface="字魂36号-正文宋楷" panose="02010600030101010101" charset="-122"/>
              </a:rPr>
              <a:t>字节，因此每秒可以处理的交易数量：</a:t>
            </a:r>
            <a:endParaRPr lang="en-US" altLang="zh-CN"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每个区块的交易数量：</a:t>
            </a:r>
            <a:r>
              <a:rPr lang="en-US" altLang="zh-CN" dirty="0">
                <a:solidFill>
                  <a:schemeClr val="bg1"/>
                </a:solidFill>
                <a:latin typeface="字魂36号-正文宋楷" panose="02010600030101010101" charset="-122"/>
                <a:ea typeface="字魂36号-正文宋楷" panose="02010600030101010101" charset="-122"/>
              </a:rPr>
              <a:t>1 * 1024 * 1024 / 250 = 4194</a:t>
            </a:r>
          </a:p>
          <a:p>
            <a:r>
              <a:rPr lang="zh-CN" altLang="en-US" dirty="0">
                <a:solidFill>
                  <a:schemeClr val="bg1"/>
                </a:solidFill>
                <a:latin typeface="字魂36号-正文宋楷" panose="02010600030101010101" charset="-122"/>
                <a:ea typeface="字魂36号-正文宋楷" panose="02010600030101010101" charset="-122"/>
              </a:rPr>
              <a:t>每秒处理的交易数量：</a:t>
            </a:r>
            <a:r>
              <a:rPr lang="en-US" altLang="zh-CN" dirty="0">
                <a:solidFill>
                  <a:schemeClr val="bg1"/>
                </a:solidFill>
                <a:latin typeface="字魂36号-正文宋楷" panose="02010600030101010101" charset="-122"/>
                <a:ea typeface="字魂36号-正文宋楷" panose="02010600030101010101" charset="-122"/>
              </a:rPr>
              <a:t>4194 / (10 * 60 ) = 6.99 </a:t>
            </a:r>
            <a:r>
              <a:rPr lang="zh-CN" altLang="en-US" dirty="0">
                <a:solidFill>
                  <a:schemeClr val="bg1"/>
                </a:solidFill>
                <a:latin typeface="字魂36号-正文宋楷" panose="02010600030101010101" charset="-122"/>
                <a:ea typeface="字魂36号-正文宋楷" panose="02010600030101010101" charset="-122"/>
              </a:rPr>
              <a:t>，</a:t>
            </a:r>
            <a:r>
              <a:rPr lang="zh-CN" altLang="en-US" b="1" dirty="0">
                <a:solidFill>
                  <a:srgbClr val="FFC000"/>
                </a:solidFill>
                <a:latin typeface="字魂36号-正文宋楷" panose="02010600030101010101" charset="-122"/>
                <a:ea typeface="字魂36号-正文宋楷" panose="02010600030101010101" charset="-122"/>
              </a:rPr>
              <a:t>约为每秒</a:t>
            </a:r>
            <a:r>
              <a:rPr lang="en-US" altLang="zh-CN" b="1" dirty="0">
                <a:solidFill>
                  <a:srgbClr val="FFC000"/>
                </a:solidFill>
                <a:latin typeface="字魂36号-正文宋楷" panose="02010600030101010101" charset="-122"/>
                <a:ea typeface="字魂36号-正文宋楷" panose="02010600030101010101" charset="-122"/>
              </a:rPr>
              <a:t>7</a:t>
            </a:r>
            <a:r>
              <a:rPr lang="zh-CN" altLang="en-US" b="1" dirty="0">
                <a:solidFill>
                  <a:srgbClr val="FFC000"/>
                </a:solidFill>
                <a:latin typeface="字魂36号-正文宋楷" panose="02010600030101010101" charset="-122"/>
                <a:ea typeface="字魂36号-正文宋楷" panose="02010600030101010101" charset="-122"/>
              </a:rPr>
              <a:t>笔交易</a:t>
            </a:r>
            <a:endParaRPr lang="en-US" altLang="zh-CN" b="1" dirty="0">
              <a:solidFill>
                <a:srgbClr val="FFC000"/>
              </a:solidFill>
              <a:latin typeface="字魂36号-正文宋楷" panose="02010600030101010101" charset="-122"/>
              <a:ea typeface="字魂36号-正文宋楷" panose="02010600030101010101" charset="-122"/>
            </a:endParaRPr>
          </a:p>
          <a:p>
            <a:endParaRPr lang="en-US" altLang="zh-CN" b="1" dirty="0">
              <a:solidFill>
                <a:srgbClr val="FFC000"/>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比特币社区围绕扩容问题争论了三年之久，</a:t>
            </a:r>
            <a:r>
              <a:rPr lang="zh-CN" altLang="en-US" b="1" dirty="0">
                <a:solidFill>
                  <a:srgbClr val="FFC000"/>
                </a:solidFill>
                <a:latin typeface="字魂36号-正文宋楷" panose="02010600030101010101" charset="-122"/>
                <a:ea typeface="字魂36号-正文宋楷" panose="02010600030101010101" charset="-122"/>
              </a:rPr>
              <a:t>终于在</a:t>
            </a:r>
            <a:r>
              <a:rPr lang="en-US" altLang="zh-CN" b="1" dirty="0">
                <a:solidFill>
                  <a:srgbClr val="FFC000"/>
                </a:solidFill>
                <a:latin typeface="字魂36号-正文宋楷" panose="02010600030101010101" charset="-122"/>
                <a:ea typeface="字魂36号-正文宋楷" panose="02010600030101010101" charset="-122"/>
              </a:rPr>
              <a:t>2017</a:t>
            </a:r>
            <a:r>
              <a:rPr lang="zh-CN" altLang="en-US" b="1" dirty="0">
                <a:solidFill>
                  <a:srgbClr val="FFC000"/>
                </a:solidFill>
                <a:latin typeface="字魂36号-正文宋楷" panose="02010600030101010101" charset="-122"/>
                <a:ea typeface="字魂36号-正文宋楷" panose="02010600030101010101" charset="-122"/>
              </a:rPr>
              <a:t>年</a:t>
            </a:r>
            <a:r>
              <a:rPr lang="en-US" altLang="zh-CN" b="1" dirty="0">
                <a:solidFill>
                  <a:srgbClr val="FFC000"/>
                </a:solidFill>
                <a:latin typeface="字魂36号-正文宋楷" panose="02010600030101010101" charset="-122"/>
                <a:ea typeface="字魂36号-正文宋楷" panose="02010600030101010101" charset="-122"/>
              </a:rPr>
              <a:t>8</a:t>
            </a:r>
            <a:r>
              <a:rPr lang="zh-CN" altLang="en-US" b="1" dirty="0">
                <a:solidFill>
                  <a:srgbClr val="FFC000"/>
                </a:solidFill>
                <a:latin typeface="字魂36号-正文宋楷" panose="02010600030101010101" charset="-122"/>
                <a:ea typeface="字魂36号-正文宋楷" panose="02010600030101010101" charset="-122"/>
              </a:rPr>
              <a:t>月</a:t>
            </a:r>
            <a:r>
              <a:rPr lang="en-US" altLang="zh-CN" b="1" dirty="0">
                <a:solidFill>
                  <a:srgbClr val="FFC000"/>
                </a:solidFill>
                <a:latin typeface="字魂36号-正文宋楷" panose="02010600030101010101" charset="-122"/>
                <a:ea typeface="字魂36号-正文宋楷" panose="02010600030101010101" charset="-122"/>
              </a:rPr>
              <a:t>1</a:t>
            </a:r>
            <a:r>
              <a:rPr lang="zh-CN" altLang="en-US" b="1" dirty="0">
                <a:solidFill>
                  <a:srgbClr val="FFC000"/>
                </a:solidFill>
                <a:latin typeface="字魂36号-正文宋楷" panose="02010600030101010101" charset="-122"/>
                <a:ea typeface="字魂36号-正文宋楷" panose="02010600030101010101" charset="-122"/>
              </a:rPr>
              <a:t>日，比特币现金在区块高度</a:t>
            </a:r>
            <a:r>
              <a:rPr lang="en-US" altLang="zh-CN" b="1" dirty="0">
                <a:solidFill>
                  <a:srgbClr val="FFC000"/>
                </a:solidFill>
                <a:latin typeface="字魂36号-正文宋楷" panose="02010600030101010101" charset="-122"/>
                <a:ea typeface="字魂36号-正文宋楷" panose="02010600030101010101" charset="-122"/>
              </a:rPr>
              <a:t>478558</a:t>
            </a:r>
            <a:r>
              <a:rPr lang="zh-CN" altLang="en-US" b="1" dirty="0">
                <a:solidFill>
                  <a:srgbClr val="FFC000"/>
                </a:solidFill>
                <a:latin typeface="字魂36号-正文宋楷" panose="02010600030101010101" charset="-122"/>
                <a:ea typeface="字魂36号-正文宋楷" panose="02010600030101010101" charset="-122"/>
              </a:rPr>
              <a:t>执行硬分叉</a:t>
            </a:r>
            <a:r>
              <a:rPr lang="zh-CN" altLang="en-US" dirty="0">
                <a:solidFill>
                  <a:schemeClr val="bg1"/>
                </a:solidFill>
                <a:latin typeface="字魂36号-正文宋楷" panose="02010600030101010101" charset="-122"/>
                <a:ea typeface="字魂36号-正文宋楷" panose="02010600030101010101" charset="-122"/>
              </a:rPr>
              <a:t>，按照比特币</a:t>
            </a:r>
            <a:r>
              <a:rPr lang="en-US" altLang="zh-CN" dirty="0">
                <a:solidFill>
                  <a:schemeClr val="bg1"/>
                </a:solidFill>
                <a:latin typeface="字魂36号-正文宋楷" panose="02010600030101010101" charset="-122"/>
                <a:ea typeface="字魂36号-正文宋楷" panose="02010600030101010101" charset="-122"/>
              </a:rPr>
              <a:t>1</a:t>
            </a:r>
            <a:r>
              <a:rPr lang="zh-CN" altLang="en-US" dirty="0">
                <a:solidFill>
                  <a:schemeClr val="bg1"/>
                </a:solidFill>
                <a:latin typeface="字魂36号-正文宋楷" panose="02010600030101010101" charset="-122"/>
                <a:ea typeface="字魂36号-正文宋楷" panose="02010600030101010101" charset="-122"/>
              </a:rPr>
              <a:t>：</a:t>
            </a:r>
            <a:r>
              <a:rPr lang="en-US" altLang="zh-CN" dirty="0">
                <a:solidFill>
                  <a:schemeClr val="bg1"/>
                </a:solidFill>
                <a:latin typeface="字魂36号-正文宋楷" panose="02010600030101010101" charset="-122"/>
                <a:ea typeface="字魂36号-正文宋楷" panose="02010600030101010101" charset="-122"/>
              </a:rPr>
              <a:t>1</a:t>
            </a:r>
            <a:r>
              <a:rPr lang="zh-CN" altLang="en-US" dirty="0">
                <a:solidFill>
                  <a:schemeClr val="bg1"/>
                </a:solidFill>
                <a:latin typeface="字魂36号-正文宋楷" panose="02010600030101010101" charset="-122"/>
                <a:ea typeface="字魂36号-正文宋楷" panose="02010600030101010101" charset="-122"/>
              </a:rPr>
              <a:t>分发，总量</a:t>
            </a:r>
            <a:r>
              <a:rPr lang="en-US" altLang="zh-CN" dirty="0">
                <a:solidFill>
                  <a:schemeClr val="bg1"/>
                </a:solidFill>
                <a:latin typeface="字魂36号-正文宋楷" panose="02010600030101010101" charset="-122"/>
                <a:ea typeface="字魂36号-正文宋楷" panose="02010600030101010101" charset="-122"/>
              </a:rPr>
              <a:t>2100</a:t>
            </a:r>
            <a:r>
              <a:rPr lang="zh-CN" altLang="en-US" dirty="0">
                <a:solidFill>
                  <a:schemeClr val="bg1"/>
                </a:solidFill>
                <a:latin typeface="字魂36号-正文宋楷" panose="02010600030101010101" charset="-122"/>
                <a:ea typeface="字魂36号-正文宋楷" panose="02010600030101010101" charset="-122"/>
              </a:rPr>
              <a:t>万，删除隔离见证、区块上限升级为</a:t>
            </a:r>
            <a:r>
              <a:rPr lang="en-US" altLang="zh-CN" dirty="0">
                <a:solidFill>
                  <a:schemeClr val="bg1"/>
                </a:solidFill>
                <a:latin typeface="字魂36号-正文宋楷" panose="02010600030101010101" charset="-122"/>
                <a:ea typeface="字魂36号-正文宋楷" panose="02010600030101010101" charset="-122"/>
              </a:rPr>
              <a:t>8M</a:t>
            </a:r>
            <a:r>
              <a:rPr lang="zh-CN" altLang="en-US" b="1" dirty="0">
                <a:solidFill>
                  <a:schemeClr val="bg1"/>
                </a:solidFill>
                <a:latin typeface="字魂36号-正文宋楷" panose="02010600030101010101" charset="-122"/>
                <a:ea typeface="字魂36号-正文宋楷" panose="02010600030101010101" charset="-122"/>
              </a:rPr>
              <a:t>（</a:t>
            </a:r>
            <a:r>
              <a:rPr lang="zh-CN" altLang="en-US" dirty="0">
                <a:solidFill>
                  <a:schemeClr val="bg1"/>
                </a:solidFill>
                <a:latin typeface="字魂36号-正文宋楷" panose="02010600030101010101" charset="-122"/>
                <a:ea typeface="字魂36号-正文宋楷" panose="02010600030101010101" charset="-122"/>
              </a:rPr>
              <a:t>后升级为</a:t>
            </a:r>
            <a:r>
              <a:rPr lang="en-US" altLang="zh-CN" dirty="0">
                <a:solidFill>
                  <a:schemeClr val="bg1"/>
                </a:solidFill>
                <a:latin typeface="字魂36号-正文宋楷" panose="02010600030101010101" charset="-122"/>
                <a:ea typeface="字魂36号-正文宋楷" panose="02010600030101010101" charset="-122"/>
              </a:rPr>
              <a:t>32M</a:t>
            </a:r>
            <a:r>
              <a:rPr lang="zh-CN" altLang="en-US" b="1" dirty="0">
                <a:solidFill>
                  <a:schemeClr val="bg1"/>
                </a:solidFill>
                <a:latin typeface="字魂36号-正文宋楷" panose="02010600030101010101" charset="-122"/>
                <a:ea typeface="字魂36号-正文宋楷" panose="02010600030101010101" charset="-122"/>
              </a:rPr>
              <a:t>）</a:t>
            </a:r>
            <a:r>
              <a:rPr lang="zh-CN" altLang="en-US" dirty="0">
                <a:solidFill>
                  <a:schemeClr val="bg1"/>
                </a:solidFill>
                <a:latin typeface="字魂36号-正文宋楷" panose="02010600030101010101" charset="-122"/>
                <a:ea typeface="字魂36号-正文宋楷" panose="02010600030101010101" charset="-122"/>
              </a:rPr>
              <a:t>，</a:t>
            </a:r>
            <a:r>
              <a:rPr lang="en-US" altLang="zh-CN" b="1" dirty="0">
                <a:solidFill>
                  <a:srgbClr val="FFC000"/>
                </a:solidFill>
                <a:latin typeface="字魂36号-正文宋楷" panose="02010600030101010101" charset="-122"/>
                <a:ea typeface="字魂36号-正文宋楷" panose="02010600030101010101" charset="-122"/>
              </a:rPr>
              <a:t> Bitcoin Cash</a:t>
            </a:r>
            <a:r>
              <a:rPr lang="zh-CN" altLang="en-US" b="1" dirty="0">
                <a:solidFill>
                  <a:srgbClr val="FFC000"/>
                </a:solidFill>
                <a:latin typeface="字魂36号-正文宋楷" panose="02010600030101010101" charset="-122"/>
                <a:ea typeface="字魂36号-正文宋楷" panose="02010600030101010101" charset="-122"/>
              </a:rPr>
              <a:t>（</a:t>
            </a:r>
            <a:r>
              <a:rPr lang="en-US" altLang="zh-CN" b="1" dirty="0">
                <a:solidFill>
                  <a:srgbClr val="FFC000"/>
                </a:solidFill>
                <a:latin typeface="字魂36号-正文宋楷" panose="02010600030101010101" charset="-122"/>
                <a:ea typeface="字魂36号-正文宋楷" panose="02010600030101010101" charset="-122"/>
              </a:rPr>
              <a:t>BCH</a:t>
            </a:r>
            <a:r>
              <a:rPr lang="zh-CN" altLang="en-US" b="1" dirty="0">
                <a:solidFill>
                  <a:srgbClr val="FFC000"/>
                </a:solidFill>
                <a:latin typeface="字魂36号-正文宋楷" panose="02010600030101010101" charset="-122"/>
                <a:ea typeface="字魂36号-正文宋楷" panose="02010600030101010101" charset="-122"/>
              </a:rPr>
              <a:t>）诞生</a:t>
            </a:r>
            <a:r>
              <a:rPr lang="zh-CN" altLang="en-US" dirty="0">
                <a:solidFill>
                  <a:schemeClr val="bg1"/>
                </a:solidFill>
                <a:latin typeface="字魂36号-正文宋楷" panose="02010600030101010101" charset="-122"/>
                <a:ea typeface="字魂36号-正文宋楷" panose="02010600030101010101" charset="-122"/>
              </a:rPr>
              <a:t>，通过</a:t>
            </a:r>
            <a:r>
              <a:rPr lang="zh-CN" altLang="en-US" b="1" dirty="0">
                <a:solidFill>
                  <a:srgbClr val="FFC000"/>
                </a:solidFill>
                <a:latin typeface="字魂36号-正文宋楷" panose="02010600030101010101" charset="-122"/>
                <a:ea typeface="字魂36号-正文宋楷" panose="02010600030101010101" charset="-122"/>
              </a:rPr>
              <a:t>链上扩容</a:t>
            </a:r>
            <a:r>
              <a:rPr lang="zh-CN" altLang="en-US" dirty="0">
                <a:solidFill>
                  <a:schemeClr val="bg1"/>
                </a:solidFill>
                <a:latin typeface="字魂36号-正文宋楷" panose="02010600030101010101" charset="-122"/>
                <a:ea typeface="字魂36号-正文宋楷" panose="02010600030101010101" charset="-122"/>
              </a:rPr>
              <a:t>解决了旧版比特币系统中手续费高、确认慢、实用性差等问题。</a:t>
            </a:r>
          </a:p>
          <a:p>
            <a:endParaRPr lang="en-US" altLang="zh-CN" dirty="0">
              <a:solidFill>
                <a:schemeClr val="bg1"/>
              </a:solidFill>
              <a:latin typeface="字魂36号-正文宋楷" panose="02010600030101010101" charset="-122"/>
              <a:ea typeface="字魂36号-正文宋楷" panose="02010600030101010101" charset="-122"/>
            </a:endParaRPr>
          </a:p>
        </p:txBody>
      </p:sp>
      <p:sp>
        <p:nvSpPr>
          <p:cNvPr id="2" name="文本框 1">
            <a:extLst>
              <a:ext uri="{FF2B5EF4-FFF2-40B4-BE49-F238E27FC236}">
                <a16:creationId xmlns:a16="http://schemas.microsoft.com/office/drawing/2014/main" id="{8A3C44F9-195E-42EB-9A47-8F0D48287668}"/>
              </a:ext>
            </a:extLst>
          </p:cNvPr>
          <p:cNvSpPr txBox="1"/>
          <p:nvPr/>
        </p:nvSpPr>
        <p:spPr>
          <a:xfrm>
            <a:off x="3665990" y="6258063"/>
            <a:ext cx="5142755" cy="369332"/>
          </a:xfrm>
          <a:prstGeom prst="rect">
            <a:avLst/>
          </a:prstGeom>
          <a:noFill/>
        </p:spPr>
        <p:txBody>
          <a:bodyPr wrap="none" rtlCol="0">
            <a:spAutoFit/>
          </a:bodyPr>
          <a:lstStyle/>
          <a:p>
            <a:r>
              <a:rPr lang="zh-CN" altLang="en-US" dirty="0">
                <a:solidFill>
                  <a:schemeClr val="bg1"/>
                </a:solidFill>
                <a:latin typeface="字魂36号-正文宋楷" panose="02010600030101010101" charset="-122"/>
                <a:ea typeface="字魂36号-正文宋楷" panose="02010600030101010101" charset="-122"/>
              </a:rPr>
              <a:t>为什么还会有人愿意坚持留在旧链（</a:t>
            </a:r>
            <a:r>
              <a:rPr lang="en-US" altLang="zh-CN" dirty="0">
                <a:solidFill>
                  <a:schemeClr val="bg1"/>
                </a:solidFill>
                <a:latin typeface="字魂36号-正文宋楷" panose="02010600030101010101" charset="-122"/>
                <a:ea typeface="字魂36号-正文宋楷" panose="02010600030101010101" charset="-122"/>
              </a:rPr>
              <a:t>BTC</a:t>
            </a:r>
            <a:r>
              <a:rPr lang="zh-CN" altLang="en-US" dirty="0">
                <a:solidFill>
                  <a:schemeClr val="bg1"/>
                </a:solidFill>
                <a:latin typeface="字魂36号-正文宋楷" panose="02010600030101010101" charset="-122"/>
                <a:ea typeface="字魂36号-正文宋楷" panose="02010600030101010101" charset="-122"/>
              </a:rPr>
              <a:t>）上呢？</a:t>
            </a:r>
          </a:p>
        </p:txBody>
      </p:sp>
      <p:pic>
        <p:nvPicPr>
          <p:cNvPr id="5" name="图片 4">
            <a:extLst>
              <a:ext uri="{FF2B5EF4-FFF2-40B4-BE49-F238E27FC236}">
                <a16:creationId xmlns:a16="http://schemas.microsoft.com/office/drawing/2014/main" id="{E1CBF60D-4115-4663-97D2-6210C0D5EC0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81"/>
          <a:stretch/>
        </p:blipFill>
        <p:spPr>
          <a:xfrm>
            <a:off x="2955369" y="4597168"/>
            <a:ext cx="6202312" cy="1660896"/>
          </a:xfrm>
          <a:prstGeom prst="rect">
            <a:avLst/>
          </a:prstGeom>
        </p:spPr>
      </p:pic>
      <p:sp>
        <p:nvSpPr>
          <p:cNvPr id="10" name="矩形 9">
            <a:extLst>
              <a:ext uri="{FF2B5EF4-FFF2-40B4-BE49-F238E27FC236}">
                <a16:creationId xmlns:a16="http://schemas.microsoft.com/office/drawing/2014/main" id="{6BA3C370-09DE-4F8B-9972-17A8B0B3402F}"/>
              </a:ext>
            </a:extLst>
          </p:cNvPr>
          <p:cNvSpPr/>
          <p:nvPr/>
        </p:nvSpPr>
        <p:spPr>
          <a:xfrm>
            <a:off x="3347207" y="5630030"/>
            <a:ext cx="1744910" cy="234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45D07FD-77C3-47CA-B5FC-FBB421AF4A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5369" y="5987754"/>
            <a:ext cx="6202312" cy="284419"/>
          </a:xfrm>
          <a:prstGeom prst="rect">
            <a:avLst/>
          </a:prstGeom>
        </p:spPr>
      </p:pic>
      <p:sp>
        <p:nvSpPr>
          <p:cNvPr id="11" name="矩形 10">
            <a:extLst>
              <a:ext uri="{FF2B5EF4-FFF2-40B4-BE49-F238E27FC236}">
                <a16:creationId xmlns:a16="http://schemas.microsoft.com/office/drawing/2014/main" id="{3AD8E26C-07BD-4DE2-904C-7521C94F3178}"/>
              </a:ext>
            </a:extLst>
          </p:cNvPr>
          <p:cNvSpPr/>
          <p:nvPr/>
        </p:nvSpPr>
        <p:spPr>
          <a:xfrm>
            <a:off x="3347207" y="6023173"/>
            <a:ext cx="1744910" cy="234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544C0CB-D737-4219-B222-60DAD1A8AD2A}"/>
              </a:ext>
            </a:extLst>
          </p:cNvPr>
          <p:cNvSpPr txBox="1"/>
          <p:nvPr/>
        </p:nvSpPr>
        <p:spPr>
          <a:xfrm>
            <a:off x="9317933" y="6029577"/>
            <a:ext cx="1132041" cy="276999"/>
          </a:xfrm>
          <a:prstGeom prst="rect">
            <a:avLst/>
          </a:prstGeom>
          <a:noFill/>
        </p:spPr>
        <p:txBody>
          <a:bodyPr wrap="none" rtlCol="0">
            <a:spAutoFit/>
          </a:bodyPr>
          <a:lstStyle/>
          <a:p>
            <a:r>
              <a:rPr lang="en-US" altLang="zh-CN" sz="1200" dirty="0">
                <a:solidFill>
                  <a:schemeClr val="bg1">
                    <a:lumMod val="50000"/>
                  </a:schemeClr>
                </a:solidFill>
              </a:rPr>
              <a:t>2022.1.11</a:t>
            </a:r>
            <a:r>
              <a:rPr lang="zh-CN" altLang="en-US" sz="1200" dirty="0">
                <a:solidFill>
                  <a:schemeClr val="bg1">
                    <a:lumMod val="50000"/>
                  </a:schemeClr>
                </a:solidFill>
              </a:rPr>
              <a:t>市值</a:t>
            </a:r>
          </a:p>
        </p:txBody>
      </p:sp>
    </p:spTree>
    <p:extLst>
      <p:ext uri="{BB962C8B-B14F-4D97-AF65-F5344CB8AC3E}">
        <p14:creationId xmlns:p14="http://schemas.microsoft.com/office/powerpoint/2010/main" val="180259428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3—NEAR </a:t>
            </a:r>
            <a:r>
              <a:rPr lang="zh-CN" altLang="en-US" sz="3200" dirty="0">
                <a:solidFill>
                  <a:schemeClr val="bg1"/>
                </a:solidFill>
                <a:latin typeface="字魂209号-月影手书" panose="00000500000000000000" pitchFamily="2" charset="-122"/>
                <a:ea typeface="字魂209号-月影手书" panose="00000500000000000000" pitchFamily="2" charset="-122"/>
              </a:rPr>
              <a:t>夜影分片技术</a:t>
            </a:r>
          </a:p>
        </p:txBody>
      </p:sp>
      <p:sp>
        <p:nvSpPr>
          <p:cNvPr id="8" name="文本框 7">
            <a:extLst>
              <a:ext uri="{FF2B5EF4-FFF2-40B4-BE49-F238E27FC236}">
                <a16:creationId xmlns:a16="http://schemas.microsoft.com/office/drawing/2014/main" id="{D104AADE-1870-4982-94FC-68F8486B92E8}"/>
              </a:ext>
            </a:extLst>
          </p:cNvPr>
          <p:cNvSpPr txBox="1"/>
          <p:nvPr/>
        </p:nvSpPr>
        <p:spPr>
          <a:xfrm>
            <a:off x="2177675" y="1061289"/>
            <a:ext cx="7836650" cy="2339102"/>
          </a:xfrm>
          <a:prstGeom prst="rect">
            <a:avLst/>
          </a:prstGeom>
          <a:noFill/>
        </p:spPr>
        <p:txBody>
          <a:bodyPr wrap="square" rtlCol="0">
            <a:spAutoFit/>
          </a:bodyPr>
          <a:lstStyle/>
          <a:p>
            <a:r>
              <a:rPr lang="en-US" altLang="zh-CN" sz="2000" b="1" dirty="0">
                <a:solidFill>
                  <a:srgbClr val="FFC000"/>
                </a:solidFill>
                <a:latin typeface="字魂36号-正文宋楷" panose="02010600030101010101" charset="-122"/>
                <a:ea typeface="字魂36号-正文宋楷" panose="02010600030101010101" charset="-122"/>
              </a:rPr>
              <a:t>Near </a:t>
            </a:r>
            <a:r>
              <a:rPr lang="zh-CN" altLang="en-US" sz="2000" b="1" dirty="0">
                <a:solidFill>
                  <a:srgbClr val="FFC000"/>
                </a:solidFill>
                <a:latin typeface="字魂36号-正文宋楷" panose="02010600030101010101" charset="-122"/>
                <a:ea typeface="字魂36号-正文宋楷" panose="02010600030101010101" charset="-122"/>
              </a:rPr>
              <a:t>采用了独创的称之为 </a:t>
            </a:r>
            <a:r>
              <a:rPr lang="en-US" altLang="zh-CN" sz="2000" b="1" dirty="0" err="1">
                <a:solidFill>
                  <a:srgbClr val="FFC000"/>
                </a:solidFill>
                <a:latin typeface="字魂36号-正文宋楷" panose="02010600030101010101" charset="-122"/>
                <a:ea typeface="字魂36号-正文宋楷" panose="02010600030101010101" charset="-122"/>
              </a:rPr>
              <a:t>Doomslug</a:t>
            </a:r>
            <a:r>
              <a:rPr lang="en-US" altLang="zh-CN" sz="2000" b="1" dirty="0">
                <a:solidFill>
                  <a:srgbClr val="FFC000"/>
                </a:solidFill>
                <a:latin typeface="字魂36号-正文宋楷" panose="02010600030101010101" charset="-122"/>
                <a:ea typeface="字魂36号-正文宋楷" panose="02010600030101010101" charset="-122"/>
              </a:rPr>
              <a:t> </a:t>
            </a:r>
            <a:r>
              <a:rPr lang="zh-CN" altLang="en-US" sz="2000" b="1" dirty="0">
                <a:solidFill>
                  <a:srgbClr val="FFC000"/>
                </a:solidFill>
                <a:latin typeface="字魂36号-正文宋楷" panose="02010600030101010101" charset="-122"/>
                <a:ea typeface="字魂36号-正文宋楷" panose="02010600030101010101" charset="-122"/>
              </a:rPr>
              <a:t>的共识机制</a:t>
            </a:r>
            <a:endParaRPr lang="en-US" altLang="zh-CN" sz="2000" b="1" dirty="0">
              <a:solidFill>
                <a:srgbClr val="FFC000"/>
              </a:solidFill>
              <a:latin typeface="字魂36号-正文宋楷" panose="02010600030101010101" charset="-122"/>
              <a:ea typeface="字魂36号-正文宋楷" panose="02010600030101010101" charset="-122"/>
            </a:endParaRPr>
          </a:p>
          <a:p>
            <a:endParaRPr lang="en-US" altLang="zh-CN"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该共识机制允许一组区块生产者只需要一轮通信就可以创建区块，从而使得每个区块都不可逆。而且即使有 </a:t>
            </a:r>
            <a:r>
              <a:rPr lang="en-US" altLang="zh-CN" dirty="0">
                <a:solidFill>
                  <a:schemeClr val="bg1"/>
                </a:solidFill>
                <a:latin typeface="字魂36号-正文宋楷" panose="02010600030101010101" charset="-122"/>
                <a:ea typeface="字魂36号-正文宋楷" panose="02010600030101010101" charset="-122"/>
              </a:rPr>
              <a:t>50% </a:t>
            </a:r>
            <a:r>
              <a:rPr lang="zh-CN" altLang="en-US" dirty="0">
                <a:solidFill>
                  <a:schemeClr val="bg1"/>
                </a:solidFill>
                <a:latin typeface="字魂36号-正文宋楷" panose="02010600030101010101" charset="-122"/>
                <a:ea typeface="字魂36号-正文宋楷" panose="02010600030101010101" charset="-122"/>
              </a:rPr>
              <a:t>的区块生产者不在线，也依然可以完成。</a:t>
            </a:r>
            <a:endParaRPr lang="en-US" altLang="zh-CN" dirty="0">
              <a:solidFill>
                <a:schemeClr val="bg1"/>
              </a:solidFill>
              <a:latin typeface="字魂36号-正文宋楷" panose="02010600030101010101" charset="-122"/>
              <a:ea typeface="字魂36号-正文宋楷" panose="02010600030101010101" charset="-122"/>
            </a:endParaRPr>
          </a:p>
          <a:p>
            <a:endParaRPr lang="en-US" altLang="zh-CN"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同时他们还推出了一种类似 </a:t>
            </a:r>
            <a:r>
              <a:rPr lang="en-US" altLang="zh-CN" dirty="0">
                <a:solidFill>
                  <a:schemeClr val="bg1"/>
                </a:solidFill>
                <a:latin typeface="字魂36号-正文宋楷" panose="02010600030101010101" charset="-122"/>
                <a:ea typeface="字魂36号-正文宋楷" panose="02010600030101010101" charset="-122"/>
              </a:rPr>
              <a:t>Casper </a:t>
            </a:r>
            <a:r>
              <a:rPr lang="zh-CN" altLang="en-US" dirty="0">
                <a:solidFill>
                  <a:schemeClr val="bg1"/>
                </a:solidFill>
                <a:latin typeface="字魂36号-正文宋楷" panose="02010600030101010101" charset="-122"/>
                <a:ea typeface="字魂36号-正文宋楷" panose="02010600030101010101" charset="-122"/>
              </a:rPr>
              <a:t>的最终确定性工具，称之为</a:t>
            </a:r>
            <a:r>
              <a:rPr lang="en-US" altLang="zh-CN" dirty="0">
                <a:solidFill>
                  <a:schemeClr val="bg1"/>
                </a:solidFill>
                <a:latin typeface="字魂36号-正文宋楷" panose="02010600030101010101" charset="-122"/>
                <a:ea typeface="字魂36号-正文宋楷" panose="02010600030101010101" charset="-122"/>
              </a:rPr>
              <a:t>Nightshade Finality Gadget</a:t>
            </a:r>
            <a:r>
              <a:rPr lang="zh-CN" altLang="en-US" dirty="0">
                <a:solidFill>
                  <a:schemeClr val="bg1"/>
                </a:solidFill>
                <a:latin typeface="字魂36号-正文宋楷" panose="02010600030101010101" charset="-122"/>
                <a:ea typeface="字魂36号-正文宋楷" panose="02010600030101010101" charset="-122"/>
              </a:rPr>
              <a:t>（夜影确定性小工具），它可以保证区块在不超过 </a:t>
            </a:r>
            <a:r>
              <a:rPr lang="en-US" altLang="zh-CN" dirty="0">
                <a:solidFill>
                  <a:schemeClr val="bg1"/>
                </a:solidFill>
                <a:latin typeface="字魂36号-正文宋楷" panose="02010600030101010101" charset="-122"/>
                <a:ea typeface="字魂36号-正文宋楷" panose="02010600030101010101" charset="-122"/>
              </a:rPr>
              <a:t>1/3 </a:t>
            </a:r>
            <a:r>
              <a:rPr lang="zh-CN" altLang="en-US" dirty="0">
                <a:solidFill>
                  <a:schemeClr val="bg1"/>
                </a:solidFill>
                <a:latin typeface="字魂36号-正文宋楷" panose="02010600030101010101" charset="-122"/>
                <a:ea typeface="字魂36号-正文宋楷" panose="02010600030101010101" charset="-122"/>
              </a:rPr>
              <a:t>恶意攻击者的情况下会被最终确定，进而增强了网络安全性。</a:t>
            </a:r>
          </a:p>
        </p:txBody>
      </p:sp>
    </p:spTree>
    <p:extLst>
      <p:ext uri="{BB962C8B-B14F-4D97-AF65-F5344CB8AC3E}">
        <p14:creationId xmlns:p14="http://schemas.microsoft.com/office/powerpoint/2010/main" val="25872943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3—NEAR </a:t>
            </a:r>
            <a:r>
              <a:rPr lang="zh-CN" altLang="en-US" sz="3200" dirty="0">
                <a:solidFill>
                  <a:schemeClr val="bg1"/>
                </a:solidFill>
                <a:latin typeface="字魂209号-月影手书" panose="00000500000000000000" pitchFamily="2" charset="-122"/>
                <a:ea typeface="字魂209号-月影手书" panose="00000500000000000000" pitchFamily="2" charset="-122"/>
              </a:rPr>
              <a:t>夜影分片技术</a:t>
            </a:r>
          </a:p>
        </p:txBody>
      </p:sp>
      <p:sp>
        <p:nvSpPr>
          <p:cNvPr id="8" name="文本框 7">
            <a:extLst>
              <a:ext uri="{FF2B5EF4-FFF2-40B4-BE49-F238E27FC236}">
                <a16:creationId xmlns:a16="http://schemas.microsoft.com/office/drawing/2014/main" id="{D104AADE-1870-4982-94FC-68F8486B92E8}"/>
              </a:ext>
            </a:extLst>
          </p:cNvPr>
          <p:cNvSpPr txBox="1"/>
          <p:nvPr/>
        </p:nvSpPr>
        <p:spPr>
          <a:xfrm>
            <a:off x="2177675" y="1061289"/>
            <a:ext cx="7836650" cy="2339102"/>
          </a:xfrm>
          <a:prstGeom prst="rect">
            <a:avLst/>
          </a:prstGeom>
          <a:noFill/>
        </p:spPr>
        <p:txBody>
          <a:bodyPr wrap="square" rtlCol="0">
            <a:spAutoFit/>
          </a:bodyPr>
          <a:lstStyle/>
          <a:p>
            <a:r>
              <a:rPr lang="en-US" altLang="zh-CN" sz="2000" b="1" dirty="0">
                <a:solidFill>
                  <a:srgbClr val="FFC000"/>
                </a:solidFill>
                <a:latin typeface="字魂36号-正文宋楷" panose="02010600030101010101" charset="-122"/>
                <a:ea typeface="字魂36号-正文宋楷" panose="02010600030101010101" charset="-122"/>
              </a:rPr>
              <a:t>Near </a:t>
            </a:r>
            <a:r>
              <a:rPr lang="zh-CN" altLang="en-US" sz="2000" b="1" dirty="0">
                <a:solidFill>
                  <a:srgbClr val="FFC000"/>
                </a:solidFill>
                <a:latin typeface="字魂36号-正文宋楷" panose="02010600030101010101" charset="-122"/>
                <a:ea typeface="字魂36号-正文宋楷" panose="02010600030101010101" charset="-122"/>
              </a:rPr>
              <a:t>如何保证数据的可用性？</a:t>
            </a:r>
          </a:p>
          <a:p>
            <a:endParaRPr lang="en-US" altLang="zh-CN" dirty="0">
              <a:solidFill>
                <a:schemeClr val="bg1"/>
              </a:solidFill>
              <a:latin typeface="字魂36号-正文宋楷" panose="02010600030101010101" charset="-122"/>
              <a:ea typeface="字魂36号-正文宋楷" panose="02010600030101010101" charset="-122"/>
            </a:endParaRPr>
          </a:p>
          <a:p>
            <a:r>
              <a:rPr lang="en-US" altLang="zh-CN" dirty="0">
                <a:solidFill>
                  <a:schemeClr val="bg1"/>
                </a:solidFill>
                <a:latin typeface="字魂36号-正文宋楷" panose="02010600030101010101" charset="-122"/>
                <a:ea typeface="字魂36号-正文宋楷" panose="02010600030101010101" charset="-122"/>
              </a:rPr>
              <a:t>Near </a:t>
            </a:r>
            <a:r>
              <a:rPr lang="zh-CN" altLang="en-US" dirty="0">
                <a:solidFill>
                  <a:schemeClr val="bg1"/>
                </a:solidFill>
                <a:latin typeface="字魂36号-正文宋楷" panose="02010600030101010101" charset="-122"/>
                <a:ea typeface="字魂36号-正文宋楷" panose="02010600030101010101" charset="-122"/>
              </a:rPr>
              <a:t>也是通过「纠删码」来解决分片的数据的可用性问题，因为分片的存在，并不是所有的节点都有所有分片的状态，如果一些节点没有某些分片的状态，就难以保证某些数据的可用性。</a:t>
            </a:r>
          </a:p>
          <a:p>
            <a:r>
              <a:rPr lang="en-US" altLang="zh-CN" dirty="0">
                <a:solidFill>
                  <a:schemeClr val="bg1"/>
                </a:solidFill>
                <a:latin typeface="字魂36号-正文宋楷" panose="02010600030101010101" charset="-122"/>
                <a:ea typeface="字魂36号-正文宋楷" panose="02010600030101010101" charset="-122"/>
              </a:rPr>
              <a:t>Near </a:t>
            </a:r>
            <a:r>
              <a:rPr lang="zh-CN" altLang="en-US" dirty="0">
                <a:solidFill>
                  <a:schemeClr val="bg1"/>
                </a:solidFill>
                <a:latin typeface="字魂36号-正文宋楷" panose="02010600030101010101" charset="-122"/>
                <a:ea typeface="字魂36号-正文宋楷" panose="02010600030101010101" charset="-122"/>
              </a:rPr>
              <a:t>的解决思路是，每一个节点会把他们所制造的区块分成很多部分发送给不同的验证者，使得只需要依靠其中的一些部分，就可以重组它这个节点所制造的分片区块，从而使得数据的可用性能够得到保证。</a:t>
            </a:r>
          </a:p>
        </p:txBody>
      </p:sp>
      <p:pic>
        <p:nvPicPr>
          <p:cNvPr id="5122" name="Picture 2" descr="一文搞懂分片公链 Harmony、Near、Elrond">
            <a:extLst>
              <a:ext uri="{FF2B5EF4-FFF2-40B4-BE49-F238E27FC236}">
                <a16:creationId xmlns:a16="http://schemas.microsoft.com/office/drawing/2014/main" id="{3E809C0E-E120-4A76-920A-ACB2425FD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1941" y="3593674"/>
            <a:ext cx="6368118" cy="275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29364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3—NEAR </a:t>
            </a:r>
            <a:r>
              <a:rPr lang="zh-CN" altLang="en-US" sz="3200" dirty="0">
                <a:solidFill>
                  <a:schemeClr val="bg1"/>
                </a:solidFill>
                <a:latin typeface="字魂209号-月影手书" panose="00000500000000000000" pitchFamily="2" charset="-122"/>
                <a:ea typeface="字魂209号-月影手书" panose="00000500000000000000" pitchFamily="2" charset="-122"/>
              </a:rPr>
              <a:t>夜影分片技术</a:t>
            </a:r>
          </a:p>
        </p:txBody>
      </p:sp>
      <p:pic>
        <p:nvPicPr>
          <p:cNvPr id="7" name="图片 6">
            <a:extLst>
              <a:ext uri="{FF2B5EF4-FFF2-40B4-BE49-F238E27FC236}">
                <a16:creationId xmlns:a16="http://schemas.microsoft.com/office/drawing/2014/main" id="{9945DE2B-7920-4E2A-914E-E3528665B261}"/>
              </a:ext>
            </a:extLst>
          </p:cNvPr>
          <p:cNvPicPr>
            <a:picLocks noChangeAspect="1"/>
          </p:cNvPicPr>
          <p:nvPr/>
        </p:nvPicPr>
        <p:blipFill>
          <a:blip r:embed="rId2"/>
          <a:stretch>
            <a:fillRect/>
          </a:stretch>
        </p:blipFill>
        <p:spPr>
          <a:xfrm>
            <a:off x="329966" y="1718566"/>
            <a:ext cx="6096000" cy="3253086"/>
          </a:xfrm>
          <a:prstGeom prst="rect">
            <a:avLst/>
          </a:prstGeom>
        </p:spPr>
      </p:pic>
      <p:sp>
        <p:nvSpPr>
          <p:cNvPr id="8" name="文本框 7">
            <a:extLst>
              <a:ext uri="{FF2B5EF4-FFF2-40B4-BE49-F238E27FC236}">
                <a16:creationId xmlns:a16="http://schemas.microsoft.com/office/drawing/2014/main" id="{2A5EB1E2-B688-4E30-B1F0-75A05BBE75AB}"/>
              </a:ext>
            </a:extLst>
          </p:cNvPr>
          <p:cNvSpPr txBox="1"/>
          <p:nvPr/>
        </p:nvSpPr>
        <p:spPr>
          <a:xfrm>
            <a:off x="5134083" y="5350618"/>
            <a:ext cx="4018306" cy="369332"/>
          </a:xfrm>
          <a:prstGeom prst="rect">
            <a:avLst/>
          </a:prstGeom>
          <a:noFill/>
        </p:spPr>
        <p:txBody>
          <a:bodyPr wrap="square" rtlCol="0">
            <a:spAutoFit/>
          </a:bodyPr>
          <a:lstStyle/>
          <a:p>
            <a:r>
              <a:rPr lang="zh-CN" altLang="en-US" dirty="0">
                <a:solidFill>
                  <a:schemeClr val="bg1"/>
                </a:solidFill>
                <a:latin typeface="字魂36号-正文宋楷" panose="02010600030101010101" charset="-122"/>
                <a:ea typeface="字魂36号-正文宋楷" panose="02010600030101010101" charset="-122"/>
              </a:rPr>
              <a:t>验证者隐藏具体检测哪个区块</a:t>
            </a:r>
          </a:p>
        </p:txBody>
      </p:sp>
      <p:pic>
        <p:nvPicPr>
          <p:cNvPr id="9" name="图片 8">
            <a:extLst>
              <a:ext uri="{FF2B5EF4-FFF2-40B4-BE49-F238E27FC236}">
                <a16:creationId xmlns:a16="http://schemas.microsoft.com/office/drawing/2014/main" id="{40D8081D-28BD-4CB3-AA60-5C28BB5A8D6F}"/>
              </a:ext>
            </a:extLst>
          </p:cNvPr>
          <p:cNvPicPr>
            <a:picLocks noChangeAspect="1"/>
          </p:cNvPicPr>
          <p:nvPr/>
        </p:nvPicPr>
        <p:blipFill>
          <a:blip r:embed="rId3"/>
          <a:stretch>
            <a:fillRect/>
          </a:stretch>
        </p:blipFill>
        <p:spPr>
          <a:xfrm>
            <a:off x="6686011" y="1718567"/>
            <a:ext cx="5267836" cy="3253086"/>
          </a:xfrm>
          <a:prstGeom prst="rect">
            <a:avLst/>
          </a:prstGeom>
        </p:spPr>
      </p:pic>
      <p:sp>
        <p:nvSpPr>
          <p:cNvPr id="10" name="文本框 9">
            <a:extLst>
              <a:ext uri="{FF2B5EF4-FFF2-40B4-BE49-F238E27FC236}">
                <a16:creationId xmlns:a16="http://schemas.microsoft.com/office/drawing/2014/main" id="{0A8E8099-0298-43CF-9D48-4D39331D2A31}"/>
              </a:ext>
            </a:extLst>
          </p:cNvPr>
          <p:cNvSpPr txBox="1"/>
          <p:nvPr/>
        </p:nvSpPr>
        <p:spPr>
          <a:xfrm>
            <a:off x="4946042" y="986971"/>
            <a:ext cx="7836650" cy="400110"/>
          </a:xfrm>
          <a:prstGeom prst="rect">
            <a:avLst/>
          </a:prstGeom>
          <a:noFill/>
        </p:spPr>
        <p:txBody>
          <a:bodyPr wrap="square" rtlCol="0">
            <a:spAutoFit/>
          </a:bodyPr>
          <a:lstStyle/>
          <a:p>
            <a:r>
              <a:rPr lang="en-US" altLang="zh-CN" sz="2000" b="1" dirty="0">
                <a:solidFill>
                  <a:srgbClr val="FFC000"/>
                </a:solidFill>
                <a:latin typeface="字魂36号-正文宋楷" panose="02010600030101010101" charset="-122"/>
                <a:ea typeface="字魂36号-正文宋楷" panose="02010600030101010101" charset="-122"/>
              </a:rPr>
              <a:t>Near </a:t>
            </a:r>
            <a:r>
              <a:rPr lang="zh-CN" altLang="en-US" sz="2000" b="1" dirty="0">
                <a:solidFill>
                  <a:srgbClr val="FFC000"/>
                </a:solidFill>
                <a:latin typeface="字魂36号-正文宋楷" panose="02010600030101010101" charset="-122"/>
                <a:ea typeface="字魂36号-正文宋楷" panose="02010600030101010101" charset="-122"/>
              </a:rPr>
              <a:t>如何保证分片的安全性？</a:t>
            </a:r>
            <a:endParaRPr lang="zh-CN" altLang="en-US" dirty="0">
              <a:solidFill>
                <a:schemeClr val="bg1"/>
              </a:solidFill>
              <a:latin typeface="字魂36号-正文宋楷" panose="02010600030101010101" charset="-122"/>
              <a:ea typeface="字魂36号-正文宋楷" panose="02010600030101010101" charset="-122"/>
            </a:endParaRPr>
          </a:p>
        </p:txBody>
      </p:sp>
    </p:spTree>
    <p:extLst>
      <p:ext uri="{BB962C8B-B14F-4D97-AF65-F5344CB8AC3E}">
        <p14:creationId xmlns:p14="http://schemas.microsoft.com/office/powerpoint/2010/main" val="120534096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3—Harmony</a:t>
            </a:r>
            <a:r>
              <a:rPr lang="zh-CN" altLang="en-US" sz="3200" dirty="0">
                <a:solidFill>
                  <a:schemeClr val="bg1"/>
                </a:solidFill>
                <a:latin typeface="字魂209号-月影手书" panose="00000500000000000000" pitchFamily="2" charset="-122"/>
                <a:ea typeface="字魂209号-月影手书" panose="00000500000000000000" pitchFamily="2" charset="-122"/>
              </a:rPr>
              <a:t>分片技术</a:t>
            </a:r>
          </a:p>
        </p:txBody>
      </p:sp>
      <p:sp>
        <p:nvSpPr>
          <p:cNvPr id="8" name="文本框 7">
            <a:extLst>
              <a:ext uri="{FF2B5EF4-FFF2-40B4-BE49-F238E27FC236}">
                <a16:creationId xmlns:a16="http://schemas.microsoft.com/office/drawing/2014/main" id="{D104AADE-1870-4982-94FC-68F8486B92E8}"/>
              </a:ext>
            </a:extLst>
          </p:cNvPr>
          <p:cNvSpPr txBox="1"/>
          <p:nvPr/>
        </p:nvSpPr>
        <p:spPr>
          <a:xfrm>
            <a:off x="2177675" y="1061289"/>
            <a:ext cx="7836650" cy="3139321"/>
          </a:xfrm>
          <a:prstGeom prst="rect">
            <a:avLst/>
          </a:prstGeom>
          <a:noFill/>
        </p:spPr>
        <p:txBody>
          <a:bodyPr wrap="square" rtlCol="0">
            <a:spAutoFit/>
          </a:bodyPr>
          <a:lstStyle/>
          <a:p>
            <a:r>
              <a:rPr lang="en-US" altLang="zh-CN" dirty="0">
                <a:solidFill>
                  <a:schemeClr val="bg1"/>
                </a:solidFill>
                <a:latin typeface="字魂36号-正文宋楷" panose="02010600030101010101" charset="-122"/>
                <a:ea typeface="字魂36号-正文宋楷" panose="02010600030101010101" charset="-122"/>
              </a:rPr>
              <a:t>Harmony</a:t>
            </a:r>
            <a:r>
              <a:rPr lang="zh-CN" altLang="en-US" dirty="0">
                <a:solidFill>
                  <a:schemeClr val="bg1"/>
                </a:solidFill>
                <a:latin typeface="字魂36号-正文宋楷" panose="02010600030101010101" charset="-122"/>
                <a:ea typeface="字魂36号-正文宋楷" panose="02010600030101010101" charset="-122"/>
              </a:rPr>
              <a:t>的分片不仅包括交易确认、网络通信，也包括区块链</a:t>
            </a:r>
            <a:r>
              <a:rPr lang="zh-CN" altLang="en-US" dirty="0">
                <a:solidFill>
                  <a:srgbClr val="FFC000"/>
                </a:solidFill>
                <a:latin typeface="字魂36号-正文宋楷" panose="02010600030101010101" charset="-122"/>
                <a:ea typeface="字魂36号-正文宋楷" panose="02010600030101010101" charset="-122"/>
              </a:rPr>
              <a:t>状态的分片</a:t>
            </a:r>
            <a:r>
              <a:rPr lang="zh-CN" altLang="en-US" dirty="0">
                <a:solidFill>
                  <a:schemeClr val="bg1"/>
                </a:solidFill>
                <a:latin typeface="字魂36号-正文宋楷" panose="02010600030101010101" charset="-122"/>
                <a:ea typeface="字魂36号-正文宋楷" panose="02010600030101010101" charset="-122"/>
              </a:rPr>
              <a:t>。其次要保证分片的安全性。</a:t>
            </a:r>
            <a:r>
              <a:rPr lang="en-US" altLang="zh-CN" dirty="0">
                <a:solidFill>
                  <a:schemeClr val="bg1"/>
                </a:solidFill>
                <a:latin typeface="字魂36号-正文宋楷" panose="02010600030101010101" charset="-122"/>
                <a:ea typeface="字魂36号-正文宋楷" panose="02010600030101010101" charset="-122"/>
              </a:rPr>
              <a:t>Harmony</a:t>
            </a:r>
            <a:r>
              <a:rPr lang="zh-CN" altLang="en-US" dirty="0">
                <a:solidFill>
                  <a:schemeClr val="bg1"/>
                </a:solidFill>
                <a:latin typeface="字魂36号-正文宋楷" panose="02010600030101010101" charset="-122"/>
                <a:ea typeface="字魂36号-正文宋楷" panose="02010600030101010101" charset="-122"/>
              </a:rPr>
              <a:t>的分片基于</a:t>
            </a:r>
            <a:r>
              <a:rPr lang="en-US" altLang="zh-CN" dirty="0">
                <a:solidFill>
                  <a:schemeClr val="bg1"/>
                </a:solidFill>
                <a:latin typeface="字魂36号-正文宋楷" panose="02010600030101010101" charset="-122"/>
                <a:ea typeface="字魂36号-正文宋楷" panose="02010600030101010101" charset="-122"/>
              </a:rPr>
              <a:t>DRG</a:t>
            </a:r>
            <a:r>
              <a:rPr lang="zh-CN" altLang="en-US" dirty="0">
                <a:solidFill>
                  <a:schemeClr val="bg1"/>
                </a:solidFill>
                <a:latin typeface="字魂36号-正文宋楷" panose="02010600030101010101" charset="-122"/>
                <a:ea typeface="字魂36号-正文宋楷" panose="02010600030101010101" charset="-122"/>
              </a:rPr>
              <a:t>（分布式随机生成）过程，这让它具有无法被预测、公平、可验证和可扩展的特性。此外，</a:t>
            </a:r>
            <a:r>
              <a:rPr lang="en-US" altLang="zh-CN" dirty="0">
                <a:solidFill>
                  <a:schemeClr val="bg1"/>
                </a:solidFill>
                <a:latin typeface="字魂36号-正文宋楷" panose="02010600030101010101" charset="-122"/>
                <a:ea typeface="字魂36号-正文宋楷" panose="02010600030101010101" charset="-122"/>
              </a:rPr>
              <a:t>Harmony</a:t>
            </a:r>
            <a:r>
              <a:rPr lang="zh-CN" altLang="en-US" dirty="0">
                <a:solidFill>
                  <a:schemeClr val="bg1"/>
                </a:solidFill>
                <a:latin typeface="字魂36号-正文宋楷" panose="02010600030101010101" charset="-122"/>
                <a:ea typeface="字魂36号-正文宋楷" panose="02010600030101010101" charset="-122"/>
              </a:rPr>
              <a:t>采用了</a:t>
            </a:r>
            <a:r>
              <a:rPr lang="en-US" altLang="zh-CN" dirty="0" err="1">
                <a:solidFill>
                  <a:srgbClr val="FFC000"/>
                </a:solidFill>
                <a:latin typeface="字魂36号-正文宋楷" panose="02010600030101010101" charset="-122"/>
                <a:ea typeface="字魂36号-正文宋楷" panose="02010600030101010101" charset="-122"/>
              </a:rPr>
              <a:t>PoS</a:t>
            </a:r>
            <a:r>
              <a:rPr lang="zh-CN" altLang="en-US" dirty="0">
                <a:solidFill>
                  <a:srgbClr val="FFC000"/>
                </a:solidFill>
                <a:latin typeface="字魂36号-正文宋楷" panose="02010600030101010101" charset="-122"/>
                <a:ea typeface="字魂36号-正文宋楷" panose="02010600030101010101" charset="-122"/>
              </a:rPr>
              <a:t>机制</a:t>
            </a:r>
            <a:r>
              <a:rPr lang="en-US" altLang="zh-CN" dirty="0">
                <a:solidFill>
                  <a:srgbClr val="FFC000"/>
                </a:solidFill>
                <a:latin typeface="字魂36号-正文宋楷" panose="02010600030101010101" charset="-122"/>
                <a:ea typeface="字魂36号-正文宋楷" panose="02010600030101010101" charset="-122"/>
              </a:rPr>
              <a:t>(</a:t>
            </a:r>
            <a:r>
              <a:rPr lang="zh-CN" altLang="en-US" dirty="0">
                <a:solidFill>
                  <a:srgbClr val="FFC000"/>
                </a:solidFill>
                <a:latin typeface="字魂36号-正文宋楷" panose="02010600030101010101" charset="-122"/>
                <a:ea typeface="字魂36号-正文宋楷" panose="02010600030101010101" charset="-122"/>
              </a:rPr>
              <a:t>适应阀值</a:t>
            </a:r>
            <a:r>
              <a:rPr lang="en-US" altLang="zh-CN" dirty="0" err="1">
                <a:solidFill>
                  <a:srgbClr val="FFC000"/>
                </a:solidFill>
                <a:latin typeface="字魂36号-正文宋楷" panose="02010600030101010101" charset="-122"/>
                <a:ea typeface="字魂36号-正文宋楷" panose="02010600030101010101" charset="-122"/>
              </a:rPr>
              <a:t>PoS</a:t>
            </a:r>
            <a:r>
              <a:rPr lang="en-US" altLang="zh-CN" dirty="0">
                <a:solidFill>
                  <a:srgbClr val="FFC000"/>
                </a:solidFill>
                <a:latin typeface="字魂36号-正文宋楷" panose="02010600030101010101" charset="-122"/>
                <a:ea typeface="字魂36号-正文宋楷" panose="02010600030101010101" charset="-122"/>
              </a:rPr>
              <a:t>)</a:t>
            </a:r>
            <a:r>
              <a:rPr lang="zh-CN" altLang="en-US" dirty="0">
                <a:solidFill>
                  <a:schemeClr val="bg1"/>
                </a:solidFill>
                <a:latin typeface="字魂36号-正文宋楷" panose="02010600030101010101" charset="-122"/>
                <a:ea typeface="字魂36号-正文宋楷" panose="02010600030101010101" charset="-122"/>
              </a:rPr>
              <a:t>，而不是</a:t>
            </a:r>
            <a:r>
              <a:rPr lang="en-US" altLang="zh-CN" dirty="0" err="1">
                <a:solidFill>
                  <a:schemeClr val="bg1"/>
                </a:solidFill>
                <a:latin typeface="字魂36号-正文宋楷" panose="02010600030101010101" charset="-122"/>
                <a:ea typeface="字魂36号-正文宋楷" panose="02010600030101010101" charset="-122"/>
              </a:rPr>
              <a:t>PoW</a:t>
            </a:r>
            <a:r>
              <a:rPr lang="zh-CN" altLang="en-US" dirty="0">
                <a:solidFill>
                  <a:schemeClr val="bg1"/>
                </a:solidFill>
                <a:latin typeface="字魂36号-正文宋楷" panose="02010600030101010101" charset="-122"/>
                <a:ea typeface="字魂36号-正文宋楷" panose="02010600030101010101" charset="-122"/>
              </a:rPr>
              <a:t>机制来选择验证者，它对</a:t>
            </a:r>
            <a:r>
              <a:rPr lang="en-US" altLang="zh-CN" dirty="0">
                <a:solidFill>
                  <a:srgbClr val="FFC000"/>
                </a:solidFill>
                <a:latin typeface="字魂36号-正文宋楷" panose="02010600030101010101" charset="-122"/>
                <a:ea typeface="字魂36号-正文宋楷" panose="02010600030101010101" charset="-122"/>
              </a:rPr>
              <a:t>PBFT</a:t>
            </a:r>
            <a:r>
              <a:rPr lang="zh-CN" altLang="en-US" dirty="0">
                <a:solidFill>
                  <a:srgbClr val="FFC000"/>
                </a:solidFill>
                <a:latin typeface="字魂36号-正文宋楷" panose="02010600030101010101" charset="-122"/>
                <a:ea typeface="字魂36号-正文宋楷" panose="02010600030101010101" charset="-122"/>
              </a:rPr>
              <a:t>共识机制有自己的优化（</a:t>
            </a:r>
            <a:r>
              <a:rPr lang="en-US" altLang="zh-CN" dirty="0">
                <a:solidFill>
                  <a:srgbClr val="FFC000"/>
                </a:solidFill>
                <a:latin typeface="字魂36号-正文宋楷" panose="02010600030101010101" charset="-122"/>
                <a:ea typeface="字魂36号-正文宋楷" panose="02010600030101010101" charset="-122"/>
              </a:rPr>
              <a:t>FBFT</a:t>
            </a:r>
            <a:r>
              <a:rPr lang="zh-CN" altLang="en-US" dirty="0">
                <a:solidFill>
                  <a:srgbClr val="FFC000"/>
                </a:solidFill>
                <a:latin typeface="字魂36号-正文宋楷" panose="02010600030101010101" charset="-122"/>
                <a:ea typeface="字魂36号-正文宋楷" panose="02010600030101010101" charset="-122"/>
              </a:rPr>
              <a:t>）</a:t>
            </a:r>
            <a:r>
              <a:rPr lang="zh-CN" altLang="en-US" dirty="0">
                <a:solidFill>
                  <a:schemeClr val="bg1"/>
                </a:solidFill>
                <a:latin typeface="字魂36号-正文宋楷" panose="02010600030101010101" charset="-122"/>
                <a:ea typeface="字魂36号-正文宋楷" panose="02010600030101010101" charset="-122"/>
              </a:rPr>
              <a:t>。</a:t>
            </a:r>
            <a:r>
              <a:rPr lang="en-US" altLang="zh-CN" dirty="0" err="1">
                <a:solidFill>
                  <a:schemeClr val="bg1"/>
                </a:solidFill>
                <a:latin typeface="字魂36号-正文宋楷" panose="02010600030101010101" charset="-122"/>
                <a:ea typeface="字魂36号-正文宋楷" panose="02010600030101010101" charset="-122"/>
              </a:rPr>
              <a:t>PoS</a:t>
            </a:r>
            <a:r>
              <a:rPr lang="zh-CN" altLang="en-US" dirty="0">
                <a:solidFill>
                  <a:schemeClr val="bg1"/>
                </a:solidFill>
                <a:latin typeface="字魂36号-正文宋楷" panose="02010600030101010101" charset="-122"/>
                <a:ea typeface="字魂36号-正文宋楷" panose="02010600030101010101" charset="-122"/>
              </a:rPr>
              <a:t>有一定的门槛，既要保证小的权益质押者能够参与网络和赚取收益，也要防止恶意攻击者在单个分片获得掌控权。</a:t>
            </a:r>
            <a:r>
              <a:rPr lang="en-US" altLang="zh-CN" dirty="0">
                <a:solidFill>
                  <a:schemeClr val="bg1"/>
                </a:solidFill>
                <a:latin typeface="字魂36号-正文宋楷" panose="02010600030101010101" charset="-122"/>
                <a:ea typeface="字魂36号-正文宋楷" panose="02010600030101010101" charset="-122"/>
              </a:rPr>
              <a:t>Harmony</a:t>
            </a:r>
            <a:r>
              <a:rPr lang="zh-CN" altLang="en-US" dirty="0">
                <a:solidFill>
                  <a:schemeClr val="bg1"/>
                </a:solidFill>
                <a:latin typeface="字魂36号-正文宋楷" panose="02010600030101010101" charset="-122"/>
                <a:ea typeface="字魂36号-正文宋楷" panose="02010600030101010101" charset="-122"/>
              </a:rPr>
              <a:t>通过采用自适应信息扩散算法（</a:t>
            </a:r>
            <a:r>
              <a:rPr lang="en-US" altLang="zh-CN" dirty="0">
                <a:solidFill>
                  <a:schemeClr val="bg1"/>
                </a:solidFill>
                <a:latin typeface="字魂36号-正文宋楷" panose="02010600030101010101" charset="-122"/>
                <a:ea typeface="字魂36号-正文宋楷" panose="02010600030101010101" charset="-122"/>
              </a:rPr>
              <a:t>Adaptive Information Dispersal Algorithm</a:t>
            </a:r>
            <a:r>
              <a:rPr lang="zh-CN" altLang="en-US" dirty="0">
                <a:solidFill>
                  <a:schemeClr val="bg1"/>
                </a:solidFill>
                <a:latin typeface="字魂36号-正文宋楷" panose="02010600030101010101" charset="-122"/>
                <a:ea typeface="字魂36号-正文宋楷" panose="02010600030101010101" charset="-122"/>
              </a:rPr>
              <a:t>）实现分片内和跨分片网络的信息传播。</a:t>
            </a:r>
            <a:r>
              <a:rPr lang="en-US" altLang="zh-CN" dirty="0">
                <a:solidFill>
                  <a:schemeClr val="bg1"/>
                </a:solidFill>
                <a:latin typeface="字魂36号-正文宋楷" panose="02010600030101010101" charset="-122"/>
                <a:ea typeface="字魂36号-正文宋楷" panose="02010600030101010101" charset="-122"/>
              </a:rPr>
              <a:t>Harmony</a:t>
            </a:r>
            <a:r>
              <a:rPr lang="zh-CN" altLang="en-US" dirty="0">
                <a:solidFill>
                  <a:schemeClr val="bg1"/>
                </a:solidFill>
                <a:latin typeface="字魂36号-正文宋楷" panose="02010600030101010101" charset="-122"/>
                <a:ea typeface="字魂36号-正文宋楷" panose="02010600030101010101" charset="-122"/>
              </a:rPr>
              <a:t>还采用</a:t>
            </a:r>
            <a:r>
              <a:rPr lang="en-US" altLang="zh-CN" dirty="0" err="1">
                <a:solidFill>
                  <a:schemeClr val="bg1"/>
                </a:solidFill>
                <a:latin typeface="字魂36号-正文宋楷" panose="02010600030101010101" charset="-122"/>
                <a:ea typeface="字魂36号-正文宋楷" panose="02010600030101010101" charset="-122"/>
              </a:rPr>
              <a:t>Kademlia</a:t>
            </a:r>
            <a:r>
              <a:rPr lang="zh-CN" altLang="en-US" dirty="0">
                <a:solidFill>
                  <a:schemeClr val="bg1"/>
                </a:solidFill>
                <a:latin typeface="字魂36号-正文宋楷" panose="02010600030101010101" charset="-122"/>
                <a:ea typeface="字魂36号-正文宋楷" panose="02010600030101010101" charset="-122"/>
              </a:rPr>
              <a:t>路由实现跨分片交易随着分片数量增加呈对数级扩展。有了分片，还必须保持跨分片交易的一致性，</a:t>
            </a:r>
            <a:r>
              <a:rPr lang="en-US" altLang="zh-CN" dirty="0">
                <a:solidFill>
                  <a:schemeClr val="bg1"/>
                </a:solidFill>
                <a:latin typeface="字魂36号-正文宋楷" panose="02010600030101010101" charset="-122"/>
                <a:ea typeface="字魂36号-正文宋楷" panose="02010600030101010101" charset="-122"/>
              </a:rPr>
              <a:t>Harmony</a:t>
            </a:r>
            <a:r>
              <a:rPr lang="zh-CN" altLang="en-US" dirty="0">
                <a:solidFill>
                  <a:schemeClr val="bg1"/>
                </a:solidFill>
                <a:latin typeface="字魂36号-正文宋楷" panose="02010600030101010101" charset="-122"/>
                <a:ea typeface="字魂36号-正文宋楷" panose="02010600030101010101" charset="-122"/>
              </a:rPr>
              <a:t>也支持跨分片交易，支持分片之间的直接通信，通过原子锁定机制确保跨分片交易的一致性。</a:t>
            </a:r>
          </a:p>
        </p:txBody>
      </p:sp>
      <p:pic>
        <p:nvPicPr>
          <p:cNvPr id="8194" name="Picture 2">
            <a:extLst>
              <a:ext uri="{FF2B5EF4-FFF2-40B4-BE49-F238E27FC236}">
                <a16:creationId xmlns:a16="http://schemas.microsoft.com/office/drawing/2014/main" id="{EDAF5904-58B7-4D86-9941-F537FF129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285" y="4200610"/>
            <a:ext cx="7025430" cy="2510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21970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3—Harmony</a:t>
            </a:r>
            <a:r>
              <a:rPr lang="zh-CN" altLang="en-US" sz="3200" dirty="0">
                <a:solidFill>
                  <a:schemeClr val="bg1"/>
                </a:solidFill>
                <a:latin typeface="字魂209号-月影手书" panose="00000500000000000000" pitchFamily="2" charset="-122"/>
                <a:ea typeface="字魂209号-月影手书" panose="00000500000000000000" pitchFamily="2" charset="-122"/>
              </a:rPr>
              <a:t>分片技术</a:t>
            </a:r>
          </a:p>
        </p:txBody>
      </p:sp>
      <p:sp>
        <p:nvSpPr>
          <p:cNvPr id="8" name="文本框 7">
            <a:extLst>
              <a:ext uri="{FF2B5EF4-FFF2-40B4-BE49-F238E27FC236}">
                <a16:creationId xmlns:a16="http://schemas.microsoft.com/office/drawing/2014/main" id="{D104AADE-1870-4982-94FC-68F8486B92E8}"/>
              </a:ext>
            </a:extLst>
          </p:cNvPr>
          <p:cNvSpPr txBox="1"/>
          <p:nvPr/>
        </p:nvSpPr>
        <p:spPr>
          <a:xfrm>
            <a:off x="2177675" y="1061289"/>
            <a:ext cx="7836650" cy="3693319"/>
          </a:xfrm>
          <a:prstGeom prst="rect">
            <a:avLst/>
          </a:prstGeom>
          <a:noFill/>
        </p:spPr>
        <p:txBody>
          <a:bodyPr wrap="square" rtlCol="0">
            <a:spAutoFit/>
          </a:bodyPr>
          <a:lstStyle/>
          <a:p>
            <a:r>
              <a:rPr lang="en-US" altLang="zh-CN" dirty="0">
                <a:solidFill>
                  <a:srgbClr val="FFC000"/>
                </a:solidFill>
                <a:latin typeface="字魂36号-正文宋楷" panose="02010600030101010101" charset="-122"/>
                <a:ea typeface="字魂36号-正文宋楷" panose="02010600030101010101" charset="-122"/>
              </a:rPr>
              <a:t>Harmony </a:t>
            </a:r>
            <a:r>
              <a:rPr lang="zh-CN" altLang="en-US" dirty="0">
                <a:solidFill>
                  <a:srgbClr val="FFC000"/>
                </a:solidFill>
                <a:latin typeface="字魂36号-正文宋楷" panose="02010600030101010101" charset="-122"/>
                <a:ea typeface="字魂36号-正文宋楷" panose="02010600030101010101" charset="-122"/>
              </a:rPr>
              <a:t>怎么保证分片系统的安全性？</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在分片公链中，可能 </a:t>
            </a:r>
            <a:r>
              <a:rPr lang="en-US" altLang="zh-CN" dirty="0">
                <a:solidFill>
                  <a:schemeClr val="bg1"/>
                </a:solidFill>
                <a:latin typeface="字魂36号-正文宋楷" panose="02010600030101010101" charset="-122"/>
                <a:ea typeface="字魂36号-正文宋楷" panose="02010600030101010101" charset="-122"/>
              </a:rPr>
              <a:t>1% </a:t>
            </a:r>
            <a:r>
              <a:rPr lang="zh-CN" altLang="en-US" dirty="0">
                <a:solidFill>
                  <a:schemeClr val="bg1"/>
                </a:solidFill>
                <a:latin typeface="字魂36号-正文宋楷" panose="02010600030101010101" charset="-122"/>
                <a:ea typeface="字魂36号-正文宋楷" panose="02010600030101010101" charset="-122"/>
              </a:rPr>
              <a:t>攻击即可进行双花。因为网络分片后，全网算力和抵押代币数量都被分割了，每个分片只有网络的</a:t>
            </a:r>
            <a:r>
              <a:rPr lang="en-US" altLang="zh-CN" dirty="0">
                <a:solidFill>
                  <a:schemeClr val="bg1"/>
                </a:solidFill>
                <a:latin typeface="字魂36号-正文宋楷" panose="02010600030101010101" charset="-122"/>
                <a:ea typeface="字魂36号-正文宋楷" panose="02010600030101010101" charset="-122"/>
              </a:rPr>
              <a:t>N </a:t>
            </a:r>
            <a:r>
              <a:rPr lang="zh-CN" altLang="en-US" dirty="0">
                <a:solidFill>
                  <a:schemeClr val="bg1"/>
                </a:solidFill>
                <a:latin typeface="字魂36号-正文宋楷" panose="02010600030101010101" charset="-122"/>
                <a:ea typeface="字魂36号-正文宋楷" panose="02010600030101010101" charset="-122"/>
              </a:rPr>
              <a:t>分之一，如果有 </a:t>
            </a:r>
            <a:r>
              <a:rPr lang="en-US" altLang="zh-CN" dirty="0">
                <a:solidFill>
                  <a:schemeClr val="bg1"/>
                </a:solidFill>
                <a:latin typeface="字魂36号-正文宋楷" panose="02010600030101010101" charset="-122"/>
                <a:ea typeface="字魂36号-正文宋楷" panose="02010600030101010101" charset="-122"/>
              </a:rPr>
              <a:t>100 </a:t>
            </a:r>
            <a:r>
              <a:rPr lang="zh-CN" altLang="en-US" dirty="0">
                <a:solidFill>
                  <a:schemeClr val="bg1"/>
                </a:solidFill>
                <a:latin typeface="字魂36号-正文宋楷" panose="02010600030101010101" charset="-122"/>
                <a:ea typeface="字魂36号-正文宋楷" panose="02010600030101010101" charset="-122"/>
              </a:rPr>
              <a:t>个分片，在没有特殊安全协议的设计的情况下，利用全网 </a:t>
            </a:r>
            <a:r>
              <a:rPr lang="en-US" altLang="zh-CN" dirty="0">
                <a:solidFill>
                  <a:schemeClr val="bg1"/>
                </a:solidFill>
                <a:latin typeface="字魂36号-正文宋楷" panose="02010600030101010101" charset="-122"/>
                <a:ea typeface="字魂36号-正文宋楷" panose="02010600030101010101" charset="-122"/>
              </a:rPr>
              <a:t>1% </a:t>
            </a:r>
            <a:r>
              <a:rPr lang="zh-CN" altLang="en-US" dirty="0">
                <a:solidFill>
                  <a:schemeClr val="bg1"/>
                </a:solidFill>
                <a:latin typeface="字魂36号-正文宋楷" panose="02010600030101010101" charset="-122"/>
                <a:ea typeface="字魂36号-正文宋楷" panose="02010600030101010101" charset="-122"/>
              </a:rPr>
              <a:t>的算力或权益就可以控制一个分片，进行双花，甚至凭空创造新币。</a:t>
            </a:r>
          </a:p>
          <a:p>
            <a:endParaRPr lang="zh-CN" altLang="en-US" dirty="0">
              <a:solidFill>
                <a:schemeClr val="bg1"/>
              </a:solidFill>
              <a:latin typeface="字魂36号-正文宋楷" panose="02010600030101010101" charset="-122"/>
              <a:ea typeface="字魂36号-正文宋楷" panose="02010600030101010101" charset="-122"/>
            </a:endParaRPr>
          </a:p>
          <a:p>
            <a:r>
              <a:rPr lang="en-US" altLang="zh-CN" dirty="0">
                <a:solidFill>
                  <a:schemeClr val="bg1"/>
                </a:solidFill>
                <a:latin typeface="字魂36号-正文宋楷" panose="02010600030101010101" charset="-122"/>
                <a:ea typeface="字魂36号-正文宋楷" panose="02010600030101010101" charset="-122"/>
              </a:rPr>
              <a:t>Harmony </a:t>
            </a:r>
            <a:r>
              <a:rPr lang="zh-CN" altLang="en-US" dirty="0">
                <a:solidFill>
                  <a:schemeClr val="bg1"/>
                </a:solidFill>
                <a:latin typeface="字魂36号-正文宋楷" panose="02010600030101010101" charset="-122"/>
                <a:ea typeface="字魂36号-正文宋楷" panose="02010600030101010101" charset="-122"/>
              </a:rPr>
              <a:t>采用了</a:t>
            </a:r>
            <a:r>
              <a:rPr lang="en-US" altLang="zh-CN" dirty="0" err="1">
                <a:solidFill>
                  <a:schemeClr val="bg1"/>
                </a:solidFill>
                <a:latin typeface="字魂36号-正文宋楷" panose="02010600030101010101" charset="-122"/>
                <a:ea typeface="字魂36号-正文宋楷" panose="02010600030101010101" charset="-122"/>
              </a:rPr>
              <a:t>EPoS</a:t>
            </a:r>
            <a:r>
              <a:rPr lang="en-US" altLang="zh-CN" dirty="0">
                <a:solidFill>
                  <a:schemeClr val="bg1"/>
                </a:solidFill>
                <a:latin typeface="字魂36号-正文宋楷" panose="02010600030101010101" charset="-122"/>
                <a:ea typeface="字魂36号-正文宋楷" panose="02010600030101010101" charset="-122"/>
              </a:rPr>
              <a:t>(Effective Proof-of-Stake)</a:t>
            </a:r>
            <a:r>
              <a:rPr lang="zh-CN" altLang="en-US" dirty="0">
                <a:solidFill>
                  <a:schemeClr val="bg1"/>
                </a:solidFill>
                <a:latin typeface="字魂36号-正文宋楷" panose="02010600030101010101" charset="-122"/>
                <a:ea typeface="字魂36号-正文宋楷" panose="02010600030101010101" charset="-122"/>
              </a:rPr>
              <a:t>的有效抵押机制和安全的随机分片技术</a:t>
            </a:r>
            <a:r>
              <a:rPr lang="en-US" altLang="zh-CN" dirty="0">
                <a:solidFill>
                  <a:schemeClr val="bg1"/>
                </a:solidFill>
                <a:latin typeface="字魂36号-正文宋楷" panose="02010600030101010101" charset="-122"/>
                <a:ea typeface="字魂36号-正文宋楷" panose="02010600030101010101" charset="-122"/>
              </a:rPr>
              <a:t>(Random </a:t>
            </a:r>
            <a:r>
              <a:rPr lang="en-US" altLang="zh-CN" dirty="0" err="1">
                <a:solidFill>
                  <a:schemeClr val="bg1"/>
                </a:solidFill>
                <a:latin typeface="字魂36号-正文宋楷" panose="02010600030101010101" charset="-122"/>
                <a:ea typeface="字魂36号-正文宋楷" panose="02010600030101010101" charset="-122"/>
              </a:rPr>
              <a:t>Sharding</a:t>
            </a:r>
            <a:r>
              <a:rPr lang="en-US" altLang="zh-CN" dirty="0">
                <a:solidFill>
                  <a:schemeClr val="bg1"/>
                </a:solidFill>
                <a:latin typeface="字魂36号-正文宋楷" panose="02010600030101010101" charset="-122"/>
                <a:ea typeface="字魂36号-正文宋楷" panose="02010600030101010101" charset="-122"/>
              </a:rPr>
              <a:t>)</a:t>
            </a:r>
            <a:r>
              <a:rPr lang="zh-CN" altLang="en-US" dirty="0">
                <a:solidFill>
                  <a:schemeClr val="bg1"/>
                </a:solidFill>
                <a:latin typeface="字魂36号-正文宋楷" panose="02010600030101010101" charset="-122"/>
                <a:ea typeface="字魂36号-正文宋楷" panose="02010600030101010101" charset="-122"/>
              </a:rPr>
              <a:t>，靠协议的规定把大户抵押的代币打散成许多细小的部分，并随机分配到多个分片里，这样任何人就无法把他抵押的代币集中到单一分片内，从而无法攻击单一分片。</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以下是随机分配权益的示意图：</a:t>
            </a:r>
          </a:p>
        </p:txBody>
      </p:sp>
      <p:pic>
        <p:nvPicPr>
          <p:cNvPr id="24578" name="Picture 2">
            <a:extLst>
              <a:ext uri="{FF2B5EF4-FFF2-40B4-BE49-F238E27FC236}">
                <a16:creationId xmlns:a16="http://schemas.microsoft.com/office/drawing/2014/main" id="{6747C0D4-1ADB-4EBF-AA65-04AC25031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495" y="4281331"/>
            <a:ext cx="4769185" cy="204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73816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3—Harmony</a:t>
            </a:r>
            <a:r>
              <a:rPr lang="zh-CN" altLang="en-US" sz="3200" dirty="0">
                <a:solidFill>
                  <a:schemeClr val="bg1"/>
                </a:solidFill>
                <a:latin typeface="字魂209号-月影手书" panose="00000500000000000000" pitchFamily="2" charset="-122"/>
                <a:ea typeface="字魂209号-月影手书" panose="00000500000000000000" pitchFamily="2" charset="-122"/>
              </a:rPr>
              <a:t>分片技术</a:t>
            </a:r>
          </a:p>
        </p:txBody>
      </p:sp>
      <p:sp>
        <p:nvSpPr>
          <p:cNvPr id="8" name="文本框 7">
            <a:extLst>
              <a:ext uri="{FF2B5EF4-FFF2-40B4-BE49-F238E27FC236}">
                <a16:creationId xmlns:a16="http://schemas.microsoft.com/office/drawing/2014/main" id="{D104AADE-1870-4982-94FC-68F8486B92E8}"/>
              </a:ext>
            </a:extLst>
          </p:cNvPr>
          <p:cNvSpPr txBox="1"/>
          <p:nvPr/>
        </p:nvSpPr>
        <p:spPr>
          <a:xfrm>
            <a:off x="2177675" y="1061289"/>
            <a:ext cx="7836650" cy="4801314"/>
          </a:xfrm>
          <a:prstGeom prst="rect">
            <a:avLst/>
          </a:prstGeom>
          <a:noFill/>
        </p:spPr>
        <p:txBody>
          <a:bodyPr wrap="square" rtlCol="0">
            <a:spAutoFit/>
          </a:bodyPr>
          <a:lstStyle/>
          <a:p>
            <a:r>
              <a:rPr lang="en-US" altLang="zh-CN" dirty="0">
                <a:solidFill>
                  <a:srgbClr val="FFC000"/>
                </a:solidFill>
                <a:latin typeface="字魂36号-正文宋楷" panose="02010600030101010101" charset="-122"/>
                <a:ea typeface="字魂36号-正文宋楷" panose="02010600030101010101" charset="-122"/>
              </a:rPr>
              <a:t>Harmony</a:t>
            </a:r>
            <a:r>
              <a:rPr lang="zh-CN" altLang="en-US" dirty="0">
                <a:solidFill>
                  <a:srgbClr val="FFC000"/>
                </a:solidFill>
                <a:latin typeface="字魂36号-正文宋楷" panose="02010600030101010101" charset="-122"/>
                <a:ea typeface="字魂36号-正文宋楷" panose="02010600030101010101" charset="-122"/>
              </a:rPr>
              <a:t>的状态分片</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有的区块链分片项目只有网络分片和交易分片，而</a:t>
            </a:r>
            <a:r>
              <a:rPr lang="en-US" altLang="zh-CN" dirty="0">
                <a:solidFill>
                  <a:schemeClr val="bg1"/>
                </a:solidFill>
                <a:latin typeface="字魂36号-正文宋楷" panose="02010600030101010101" charset="-122"/>
                <a:ea typeface="字魂36号-正文宋楷" panose="02010600030101010101" charset="-122"/>
              </a:rPr>
              <a:t>Harmony</a:t>
            </a:r>
            <a:r>
              <a:rPr lang="zh-CN" altLang="en-US" dirty="0">
                <a:solidFill>
                  <a:schemeClr val="bg1"/>
                </a:solidFill>
                <a:latin typeface="字魂36号-正文宋楷" panose="02010600030101010101" charset="-122"/>
                <a:ea typeface="字魂36号-正文宋楷" panose="02010600030101010101" charset="-122"/>
              </a:rPr>
              <a:t>还包括了区块链的状态分片。</a:t>
            </a:r>
          </a:p>
          <a:p>
            <a:endParaRPr lang="zh-CN" altLang="en-US" dirty="0">
              <a:solidFill>
                <a:schemeClr val="bg1"/>
              </a:solidFill>
              <a:latin typeface="字魂36号-正文宋楷" panose="02010600030101010101" charset="-122"/>
              <a:ea typeface="字魂36号-正文宋楷" panose="02010600030101010101" charset="-122"/>
            </a:endParaRPr>
          </a:p>
          <a:p>
            <a:r>
              <a:rPr lang="en-US" altLang="zh-CN" dirty="0">
                <a:solidFill>
                  <a:schemeClr val="bg1"/>
                </a:solidFill>
                <a:latin typeface="字魂36号-正文宋楷" panose="02010600030101010101" charset="-122"/>
                <a:ea typeface="字魂36号-正文宋楷" panose="02010600030101010101" charset="-122"/>
              </a:rPr>
              <a:t>Harmony</a:t>
            </a:r>
            <a:r>
              <a:rPr lang="zh-CN" altLang="en-US" dirty="0">
                <a:solidFill>
                  <a:schemeClr val="bg1"/>
                </a:solidFill>
                <a:latin typeface="字魂36号-正文宋楷" panose="02010600030101010101" charset="-122"/>
                <a:ea typeface="字魂36号-正文宋楷" panose="02010600030101010101" charset="-122"/>
              </a:rPr>
              <a:t>的状态分片采用于基于账户的数据模型（不同于</a:t>
            </a:r>
            <a:r>
              <a:rPr lang="en-US" altLang="zh-CN" dirty="0">
                <a:solidFill>
                  <a:schemeClr val="bg1"/>
                </a:solidFill>
                <a:latin typeface="字魂36号-正文宋楷" panose="02010600030101010101" charset="-122"/>
                <a:ea typeface="字魂36号-正文宋楷" panose="02010600030101010101" charset="-122"/>
              </a:rPr>
              <a:t>UTXO</a:t>
            </a:r>
            <a:r>
              <a:rPr lang="zh-CN" altLang="en-US" dirty="0">
                <a:solidFill>
                  <a:schemeClr val="bg1"/>
                </a:solidFill>
                <a:latin typeface="字魂36号-正文宋楷" panose="02010600030101010101" charset="-122"/>
                <a:ea typeface="字魂36号-正文宋楷" panose="02010600030101010101" charset="-122"/>
              </a:rPr>
              <a:t>数据模型）。每个分片链包含自己的账户状态，已有代币在所有分片中分布。用户账户可以在不同的分片中有多个余额，例如，</a:t>
            </a:r>
            <a:r>
              <a:rPr lang="en-US" altLang="zh-CN" dirty="0">
                <a:solidFill>
                  <a:schemeClr val="bg1"/>
                </a:solidFill>
                <a:latin typeface="字魂36号-正文宋楷" panose="02010600030101010101" charset="-122"/>
                <a:ea typeface="字魂36号-正文宋楷" panose="02010600030101010101" charset="-122"/>
              </a:rPr>
              <a:t>777</a:t>
            </a:r>
            <a:r>
              <a:rPr lang="zh-CN" altLang="en-US" dirty="0">
                <a:solidFill>
                  <a:schemeClr val="bg1"/>
                </a:solidFill>
                <a:latin typeface="字魂36号-正文宋楷" panose="02010600030101010101" charset="-122"/>
                <a:ea typeface="字魂36号-正文宋楷" panose="02010600030101010101" charset="-122"/>
              </a:rPr>
              <a:t>个代币在分片</a:t>
            </a:r>
            <a:r>
              <a:rPr lang="en-US" altLang="zh-CN" dirty="0">
                <a:solidFill>
                  <a:schemeClr val="bg1"/>
                </a:solidFill>
                <a:latin typeface="字魂36号-正文宋楷" panose="02010600030101010101" charset="-122"/>
                <a:ea typeface="字魂36号-正文宋楷" panose="02010600030101010101" charset="-122"/>
              </a:rPr>
              <a:t>A</a:t>
            </a:r>
            <a:r>
              <a:rPr lang="zh-CN" altLang="en-US" dirty="0">
                <a:solidFill>
                  <a:schemeClr val="bg1"/>
                </a:solidFill>
                <a:latin typeface="字魂36号-正文宋楷" panose="02010600030101010101" charset="-122"/>
                <a:ea typeface="字魂36号-正文宋楷" panose="02010600030101010101" charset="-122"/>
              </a:rPr>
              <a:t>中，</a:t>
            </a:r>
            <a:r>
              <a:rPr lang="en-US" altLang="zh-CN" dirty="0">
                <a:solidFill>
                  <a:schemeClr val="bg1"/>
                </a:solidFill>
                <a:latin typeface="字魂36号-正文宋楷" panose="02010600030101010101" charset="-122"/>
                <a:ea typeface="字魂36号-正文宋楷" panose="02010600030101010101" charset="-122"/>
              </a:rPr>
              <a:t>277</a:t>
            </a:r>
            <a:r>
              <a:rPr lang="zh-CN" altLang="en-US" dirty="0">
                <a:solidFill>
                  <a:schemeClr val="bg1"/>
                </a:solidFill>
                <a:latin typeface="字魂36号-正文宋楷" panose="02010600030101010101" charset="-122"/>
                <a:ea typeface="字魂36号-正文宋楷" panose="02010600030101010101" charset="-122"/>
              </a:rPr>
              <a:t>个代币在分片</a:t>
            </a:r>
            <a:r>
              <a:rPr lang="en-US" altLang="zh-CN" dirty="0">
                <a:solidFill>
                  <a:schemeClr val="bg1"/>
                </a:solidFill>
                <a:latin typeface="字魂36号-正文宋楷" panose="02010600030101010101" charset="-122"/>
                <a:ea typeface="字魂36号-正文宋楷" panose="02010600030101010101" charset="-122"/>
              </a:rPr>
              <a:t>B</a:t>
            </a:r>
            <a:r>
              <a:rPr lang="zh-CN" altLang="en-US" dirty="0">
                <a:solidFill>
                  <a:schemeClr val="bg1"/>
                </a:solidFill>
                <a:latin typeface="字魂36号-正文宋楷" panose="02010600030101010101" charset="-122"/>
                <a:ea typeface="字魂36号-正文宋楷" panose="02010600030101010101" charset="-122"/>
              </a:rPr>
              <a:t>中。用户可以通过跨分片交易转移其在不同分片中的代币。</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除了普通的用户账户之外，还有智能合约账户。智能合约账户仅限于创建合约的特定分片。</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假设分片</a:t>
            </a:r>
            <a:r>
              <a:rPr lang="en-US" altLang="zh-CN" dirty="0">
                <a:solidFill>
                  <a:schemeClr val="bg1"/>
                </a:solidFill>
                <a:latin typeface="字魂36号-正文宋楷" panose="02010600030101010101" charset="-122"/>
                <a:ea typeface="字魂36号-正文宋楷" panose="02010600030101010101" charset="-122"/>
              </a:rPr>
              <a:t>A</a:t>
            </a:r>
            <a:r>
              <a:rPr lang="zh-CN" altLang="en-US" dirty="0">
                <a:solidFill>
                  <a:schemeClr val="bg1"/>
                </a:solidFill>
                <a:latin typeface="字魂36号-正文宋楷" panose="02010600030101010101" charset="-122"/>
                <a:ea typeface="字魂36号-正文宋楷" panose="02010600030101010101" charset="-122"/>
              </a:rPr>
              <a:t>的吞吐量无法满足某一个游戏类</a:t>
            </a:r>
            <a:r>
              <a:rPr lang="en-US" altLang="zh-CN" dirty="0" err="1">
                <a:solidFill>
                  <a:schemeClr val="bg1"/>
                </a:solidFill>
                <a:latin typeface="字魂36号-正文宋楷" panose="02010600030101010101" charset="-122"/>
                <a:ea typeface="字魂36号-正文宋楷" panose="02010600030101010101" charset="-122"/>
              </a:rPr>
              <a:t>DApp</a:t>
            </a:r>
            <a:r>
              <a:rPr lang="zh-CN" altLang="en-US" dirty="0">
                <a:solidFill>
                  <a:schemeClr val="bg1"/>
                </a:solidFill>
                <a:latin typeface="字魂36号-正文宋楷" panose="02010600030101010101" charset="-122"/>
                <a:ea typeface="字魂36号-正文宋楷" panose="02010600030101010101" charset="-122"/>
              </a:rPr>
              <a:t>的业务需求，该游戏应用开发者可以在不同分片中实例化同一智能合约，可以实现每个实例处理部分需求。不过，同一智能合约的不同实例不共享相同状态，可以通过跨分片通信跟其他实例进行通信。</a:t>
            </a:r>
          </a:p>
        </p:txBody>
      </p:sp>
    </p:spTree>
    <p:extLst>
      <p:ext uri="{BB962C8B-B14F-4D97-AF65-F5344CB8AC3E}">
        <p14:creationId xmlns:p14="http://schemas.microsoft.com/office/powerpoint/2010/main" val="68294769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3—Harmony</a:t>
            </a:r>
            <a:r>
              <a:rPr lang="zh-CN" altLang="en-US" sz="3200" dirty="0">
                <a:solidFill>
                  <a:schemeClr val="bg1"/>
                </a:solidFill>
                <a:latin typeface="字魂209号-月影手书" panose="00000500000000000000" pitchFamily="2" charset="-122"/>
                <a:ea typeface="字魂209号-月影手书" panose="00000500000000000000" pitchFamily="2" charset="-122"/>
              </a:rPr>
              <a:t>分片技术</a:t>
            </a:r>
          </a:p>
        </p:txBody>
      </p:sp>
      <p:sp>
        <p:nvSpPr>
          <p:cNvPr id="8" name="文本框 7">
            <a:extLst>
              <a:ext uri="{FF2B5EF4-FFF2-40B4-BE49-F238E27FC236}">
                <a16:creationId xmlns:a16="http://schemas.microsoft.com/office/drawing/2014/main" id="{D104AADE-1870-4982-94FC-68F8486B92E8}"/>
              </a:ext>
            </a:extLst>
          </p:cNvPr>
          <p:cNvSpPr txBox="1"/>
          <p:nvPr/>
        </p:nvSpPr>
        <p:spPr>
          <a:xfrm>
            <a:off x="2177675" y="1061289"/>
            <a:ext cx="7836650" cy="3693319"/>
          </a:xfrm>
          <a:prstGeom prst="rect">
            <a:avLst/>
          </a:prstGeom>
          <a:noFill/>
        </p:spPr>
        <p:txBody>
          <a:bodyPr wrap="square" rtlCol="0">
            <a:spAutoFit/>
          </a:bodyPr>
          <a:lstStyle/>
          <a:p>
            <a:r>
              <a:rPr lang="zh-CN" altLang="en-US" dirty="0">
                <a:solidFill>
                  <a:srgbClr val="FFC000"/>
                </a:solidFill>
                <a:latin typeface="字魂36号-正文宋楷" panose="02010600030101010101" charset="-122"/>
                <a:ea typeface="字魂36号-正文宋楷" panose="02010600030101010101" charset="-122"/>
              </a:rPr>
              <a:t>随机再分片机制需要依赖一个安全的随机数生成器</a:t>
            </a:r>
            <a:r>
              <a:rPr lang="zh-CN" altLang="en-US" dirty="0">
                <a:solidFill>
                  <a:schemeClr val="bg1"/>
                </a:solidFill>
                <a:latin typeface="字魂36号-正文宋楷" panose="02010600030101010101" charset="-122"/>
                <a:ea typeface="字魂36号-正文宋楷" panose="02010600030101010101" charset="-122"/>
              </a:rPr>
              <a:t>。</a:t>
            </a:r>
            <a:endParaRPr lang="en-US" altLang="zh-CN" dirty="0">
              <a:solidFill>
                <a:schemeClr val="bg1"/>
              </a:solidFill>
              <a:latin typeface="字魂36号-正文宋楷" panose="02010600030101010101" charset="-122"/>
              <a:ea typeface="字魂36号-正文宋楷" panose="02010600030101010101" charset="-122"/>
            </a:endParaRPr>
          </a:p>
          <a:p>
            <a:endParaRPr lang="en-US" altLang="zh-CN" dirty="0">
              <a:solidFill>
                <a:schemeClr val="bg1"/>
              </a:solidFill>
              <a:latin typeface="字魂36号-正文宋楷" panose="02010600030101010101" charset="-122"/>
              <a:ea typeface="字魂36号-正文宋楷" panose="02010600030101010101" charset="-122"/>
            </a:endParaRPr>
          </a:p>
          <a:p>
            <a:r>
              <a:rPr lang="en-US" altLang="zh-CN" dirty="0">
                <a:solidFill>
                  <a:schemeClr val="bg1"/>
                </a:solidFill>
                <a:latin typeface="字魂36号-正文宋楷" panose="02010600030101010101" charset="-122"/>
                <a:ea typeface="字魂36号-正文宋楷" panose="02010600030101010101" charset="-122"/>
              </a:rPr>
              <a:t>Harmony </a:t>
            </a:r>
            <a:r>
              <a:rPr lang="zh-CN" altLang="en-US" dirty="0">
                <a:solidFill>
                  <a:schemeClr val="bg1"/>
                </a:solidFill>
                <a:latin typeface="字魂36号-正文宋楷" panose="02010600030101010101" charset="-122"/>
                <a:ea typeface="字魂36号-正文宋楷" panose="02010600030101010101" charset="-122"/>
              </a:rPr>
              <a:t>采用了独创的分布式随机数生成（</a:t>
            </a:r>
            <a:r>
              <a:rPr lang="en-US" altLang="zh-CN" dirty="0">
                <a:solidFill>
                  <a:schemeClr val="bg1"/>
                </a:solidFill>
                <a:latin typeface="字魂36号-正文宋楷" panose="02010600030101010101" charset="-122"/>
                <a:ea typeface="字魂36号-正文宋楷" panose="02010600030101010101" charset="-122"/>
              </a:rPr>
              <a:t>DRG, distributed randomness generation</a:t>
            </a:r>
            <a:r>
              <a:rPr lang="zh-CN" altLang="en-US" dirty="0">
                <a:solidFill>
                  <a:schemeClr val="bg1"/>
                </a:solidFill>
                <a:latin typeface="字魂36号-正文宋楷" panose="02010600030101010101" charset="-122"/>
                <a:ea typeface="字魂36号-正文宋楷" panose="02010600030101010101" charset="-122"/>
              </a:rPr>
              <a:t>）协议产生安全不可预测的随机数，这是一种特殊的多方计算 </a:t>
            </a:r>
            <a:r>
              <a:rPr lang="en-US" altLang="zh-CN" dirty="0">
                <a:solidFill>
                  <a:schemeClr val="bg1"/>
                </a:solidFill>
                <a:latin typeface="字魂36号-正文宋楷" panose="02010600030101010101" charset="-122"/>
                <a:ea typeface="字魂36号-正文宋楷" panose="02010600030101010101" charset="-122"/>
              </a:rPr>
              <a:t>MPC </a:t>
            </a:r>
            <a:r>
              <a:rPr lang="zh-CN" altLang="en-US" dirty="0">
                <a:solidFill>
                  <a:schemeClr val="bg1"/>
                </a:solidFill>
                <a:latin typeface="字魂36号-正文宋楷" panose="02010600030101010101" charset="-122"/>
                <a:ea typeface="字魂36号-正文宋楷" panose="02010600030101010101" charset="-122"/>
              </a:rPr>
              <a:t>方法。</a:t>
            </a:r>
            <a:endParaRPr lang="en-US" altLang="zh-CN" dirty="0">
              <a:solidFill>
                <a:schemeClr val="bg1"/>
              </a:solidFill>
              <a:latin typeface="字魂36号-正文宋楷" panose="02010600030101010101" charset="-122"/>
              <a:ea typeface="字魂36号-正文宋楷" panose="02010600030101010101" charset="-122"/>
            </a:endParaRPr>
          </a:p>
          <a:p>
            <a:endParaRPr lang="en-US" altLang="zh-CN" dirty="0">
              <a:solidFill>
                <a:schemeClr val="bg1"/>
              </a:solidFill>
              <a:latin typeface="字魂36号-正文宋楷" panose="02010600030101010101" charset="-122"/>
              <a:ea typeface="字魂36号-正文宋楷" panose="02010600030101010101" charset="-122"/>
            </a:endParaRPr>
          </a:p>
          <a:p>
            <a:r>
              <a:rPr lang="en-US" altLang="zh-CN" dirty="0">
                <a:solidFill>
                  <a:schemeClr val="bg1"/>
                </a:solidFill>
                <a:latin typeface="字魂36号-正文宋楷" panose="02010600030101010101" charset="-122"/>
                <a:ea typeface="字魂36号-正文宋楷" panose="02010600030101010101" charset="-122"/>
              </a:rPr>
              <a:t>DRG </a:t>
            </a:r>
            <a:r>
              <a:rPr lang="zh-CN" altLang="en-US" dirty="0">
                <a:solidFill>
                  <a:schemeClr val="bg1"/>
                </a:solidFill>
                <a:latin typeface="字魂36号-正文宋楷" panose="02010600030101010101" charset="-122"/>
                <a:ea typeface="字魂36号-正文宋楷" panose="02010600030101010101" charset="-122"/>
              </a:rPr>
              <a:t>协议让每一个参与其中的节点生成一个本地的 </a:t>
            </a:r>
            <a:r>
              <a:rPr lang="en-US" altLang="zh-CN" dirty="0">
                <a:solidFill>
                  <a:schemeClr val="bg1"/>
                </a:solidFill>
                <a:latin typeface="字魂36号-正文宋楷" panose="02010600030101010101" charset="-122"/>
                <a:ea typeface="字魂36号-正文宋楷" panose="02010600030101010101" charset="-122"/>
              </a:rPr>
              <a:t>VRF(</a:t>
            </a:r>
            <a:r>
              <a:rPr lang="zh-CN" altLang="en-US" dirty="0">
                <a:solidFill>
                  <a:schemeClr val="bg1"/>
                </a:solidFill>
                <a:latin typeface="字魂36号-正文宋楷" panose="02010600030101010101" charset="-122"/>
                <a:ea typeface="字魂36号-正文宋楷" panose="02010600030101010101" charset="-122"/>
              </a:rPr>
              <a:t>可验证随机函数</a:t>
            </a:r>
            <a:r>
              <a:rPr lang="en-US" altLang="zh-CN" dirty="0">
                <a:solidFill>
                  <a:schemeClr val="bg1"/>
                </a:solidFill>
                <a:latin typeface="字魂36号-正文宋楷" panose="02010600030101010101" charset="-122"/>
                <a:ea typeface="字魂36号-正文宋楷" panose="02010600030101010101" charset="-122"/>
              </a:rPr>
              <a:t>)</a:t>
            </a:r>
            <a:r>
              <a:rPr lang="zh-CN" altLang="en-US" dirty="0">
                <a:solidFill>
                  <a:schemeClr val="bg1"/>
                </a:solidFill>
                <a:latin typeface="字魂36号-正文宋楷" panose="02010600030101010101" charset="-122"/>
                <a:ea typeface="字魂36号-正文宋楷" panose="02010600030101010101" charset="-122"/>
              </a:rPr>
              <a:t>，然后这些随机数会被结合起来生成一个 </a:t>
            </a:r>
            <a:r>
              <a:rPr lang="en-US" altLang="zh-CN" dirty="0">
                <a:solidFill>
                  <a:schemeClr val="bg1"/>
                </a:solidFill>
                <a:latin typeface="字魂36号-正文宋楷" panose="02010600030101010101" charset="-122"/>
                <a:ea typeface="字魂36号-正文宋楷" panose="02010600030101010101" charset="-122"/>
              </a:rPr>
              <a:t>preimage </a:t>
            </a:r>
            <a:r>
              <a:rPr lang="zh-CN" altLang="en-US" dirty="0">
                <a:solidFill>
                  <a:schemeClr val="bg1"/>
                </a:solidFill>
                <a:latin typeface="字魂36号-正文宋楷" panose="02010600030101010101" charset="-122"/>
                <a:ea typeface="字魂36号-正文宋楷" panose="02010600030101010101" charset="-122"/>
              </a:rPr>
              <a:t>数字，并放到下一个区块中，之后这个 </a:t>
            </a:r>
            <a:r>
              <a:rPr lang="en-US" altLang="zh-CN" dirty="0">
                <a:solidFill>
                  <a:schemeClr val="bg1"/>
                </a:solidFill>
                <a:latin typeface="字魂36号-正文宋楷" panose="02010600030101010101" charset="-122"/>
                <a:ea typeface="字魂36号-正文宋楷" panose="02010600030101010101" charset="-122"/>
              </a:rPr>
              <a:t>preimage </a:t>
            </a:r>
            <a:r>
              <a:rPr lang="zh-CN" altLang="en-US" dirty="0">
                <a:solidFill>
                  <a:schemeClr val="bg1"/>
                </a:solidFill>
                <a:latin typeface="字魂36号-正文宋楷" panose="02010600030101010101" charset="-122"/>
                <a:ea typeface="字魂36号-正文宋楷" panose="02010600030101010101" charset="-122"/>
              </a:rPr>
              <a:t>会被用来运算</a:t>
            </a:r>
            <a:r>
              <a:rPr lang="en-US" altLang="zh-CN" dirty="0">
                <a:solidFill>
                  <a:schemeClr val="bg1"/>
                </a:solidFill>
                <a:latin typeface="字魂36号-正文宋楷" panose="02010600030101010101" charset="-122"/>
                <a:ea typeface="字魂36号-正文宋楷" panose="02010600030101010101" charset="-122"/>
              </a:rPr>
              <a:t>VDF(</a:t>
            </a:r>
            <a:r>
              <a:rPr lang="zh-CN" altLang="en-US" dirty="0">
                <a:solidFill>
                  <a:schemeClr val="bg1"/>
                </a:solidFill>
                <a:latin typeface="字魂36号-正文宋楷" panose="02010600030101010101" charset="-122"/>
                <a:ea typeface="字魂36号-正文宋楷" panose="02010600030101010101" charset="-122"/>
              </a:rPr>
              <a:t>可验证延迟函数）来生成最终的随机数。</a:t>
            </a:r>
            <a:endParaRPr lang="en-US" altLang="zh-CN" dirty="0">
              <a:solidFill>
                <a:schemeClr val="bg1"/>
              </a:solidFill>
              <a:latin typeface="字魂36号-正文宋楷" panose="02010600030101010101" charset="-122"/>
              <a:ea typeface="字魂36号-正文宋楷" panose="02010600030101010101" charset="-122"/>
            </a:endParaRPr>
          </a:p>
          <a:p>
            <a:endParaRPr lang="en-US" altLang="zh-CN"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在 </a:t>
            </a:r>
            <a:r>
              <a:rPr lang="en-US" altLang="zh-CN" dirty="0">
                <a:solidFill>
                  <a:schemeClr val="bg1"/>
                </a:solidFill>
                <a:latin typeface="字魂36号-正文宋楷" panose="02010600030101010101" charset="-122"/>
                <a:ea typeface="字魂36号-正文宋楷" panose="02010600030101010101" charset="-122"/>
              </a:rPr>
              <a:t>DRG </a:t>
            </a:r>
            <a:r>
              <a:rPr lang="zh-CN" altLang="en-US" dirty="0">
                <a:solidFill>
                  <a:schemeClr val="bg1"/>
                </a:solidFill>
                <a:latin typeface="字魂36号-正文宋楷" panose="02010600030101010101" charset="-122"/>
                <a:ea typeface="字魂36号-正文宋楷" panose="02010600030101010101" charset="-122"/>
              </a:rPr>
              <a:t>中，</a:t>
            </a:r>
            <a:r>
              <a:rPr lang="en-US" altLang="zh-CN" dirty="0">
                <a:solidFill>
                  <a:schemeClr val="bg1"/>
                </a:solidFill>
                <a:latin typeface="字魂36号-正文宋楷" panose="02010600030101010101" charset="-122"/>
                <a:ea typeface="字魂36号-正文宋楷" panose="02010600030101010101" charset="-122"/>
              </a:rPr>
              <a:t>VRF </a:t>
            </a:r>
            <a:r>
              <a:rPr lang="zh-CN" altLang="en-US" dirty="0">
                <a:solidFill>
                  <a:schemeClr val="bg1"/>
                </a:solidFill>
                <a:latin typeface="字魂36号-正文宋楷" panose="02010600030101010101" charset="-122"/>
                <a:ea typeface="字魂36号-正文宋楷" panose="02010600030101010101" charset="-122"/>
              </a:rPr>
              <a:t>保证了结果的随机性，</a:t>
            </a:r>
            <a:r>
              <a:rPr lang="en-US" altLang="zh-CN" dirty="0">
                <a:solidFill>
                  <a:schemeClr val="bg1"/>
                </a:solidFill>
                <a:latin typeface="字魂36号-正文宋楷" panose="02010600030101010101" charset="-122"/>
                <a:ea typeface="字魂36号-正文宋楷" panose="02010600030101010101" charset="-122"/>
              </a:rPr>
              <a:t>VDF </a:t>
            </a:r>
            <a:r>
              <a:rPr lang="zh-CN" altLang="en-US" dirty="0">
                <a:solidFill>
                  <a:schemeClr val="bg1"/>
                </a:solidFill>
                <a:latin typeface="字魂36号-正文宋楷" panose="02010600030101010101" charset="-122"/>
                <a:ea typeface="字魂36号-正文宋楷" panose="02010600030101010101" charset="-122"/>
              </a:rPr>
              <a:t>保证了结果的不可干扰性。</a:t>
            </a:r>
            <a:r>
              <a:rPr lang="en-US" altLang="zh-CN" dirty="0">
                <a:solidFill>
                  <a:schemeClr val="bg1"/>
                </a:solidFill>
                <a:latin typeface="字魂36号-正文宋楷" panose="02010600030101010101" charset="-122"/>
                <a:ea typeface="字魂36号-正文宋楷" panose="02010600030101010101" charset="-122"/>
              </a:rPr>
              <a:t>Harmony </a:t>
            </a:r>
            <a:r>
              <a:rPr lang="zh-CN" altLang="en-US" dirty="0">
                <a:solidFill>
                  <a:schemeClr val="bg1"/>
                </a:solidFill>
                <a:latin typeface="字魂36号-正文宋楷" panose="02010600030101010101" charset="-122"/>
                <a:ea typeface="字魂36号-正文宋楷" panose="02010600030101010101" charset="-122"/>
              </a:rPr>
              <a:t>已经利用</a:t>
            </a:r>
            <a:r>
              <a:rPr lang="en-US" altLang="zh-CN" dirty="0">
                <a:solidFill>
                  <a:schemeClr val="bg1"/>
                </a:solidFill>
                <a:latin typeface="字魂36号-正文宋楷" panose="02010600030101010101" charset="-122"/>
                <a:ea typeface="字魂36号-正文宋楷" panose="02010600030101010101" charset="-122"/>
              </a:rPr>
              <a:t>BLS12-381 </a:t>
            </a:r>
            <a:r>
              <a:rPr lang="zh-CN" altLang="en-US" dirty="0">
                <a:solidFill>
                  <a:schemeClr val="bg1"/>
                </a:solidFill>
                <a:latin typeface="字魂36号-正文宋楷" panose="02010600030101010101" charset="-122"/>
                <a:ea typeface="字魂36号-正文宋楷" panose="02010600030101010101" charset="-122"/>
              </a:rPr>
              <a:t>椭圆曲线实现了 </a:t>
            </a:r>
            <a:r>
              <a:rPr lang="en-US" altLang="zh-CN" dirty="0">
                <a:solidFill>
                  <a:schemeClr val="bg1"/>
                </a:solidFill>
                <a:latin typeface="字魂36号-正文宋楷" panose="02010600030101010101" charset="-122"/>
                <a:ea typeface="字魂36号-正文宋楷" panose="02010600030101010101" charset="-122"/>
              </a:rPr>
              <a:t>VRF </a:t>
            </a:r>
            <a:r>
              <a:rPr lang="zh-CN" altLang="en-US" dirty="0">
                <a:solidFill>
                  <a:schemeClr val="bg1"/>
                </a:solidFill>
                <a:latin typeface="字魂36号-正文宋楷" panose="02010600030101010101" charset="-122"/>
                <a:ea typeface="字魂36号-正文宋楷" panose="02010600030101010101" charset="-122"/>
              </a:rPr>
              <a:t>的功能，并完成了第一个用</a:t>
            </a:r>
            <a:r>
              <a:rPr lang="en-US" altLang="zh-CN" dirty="0">
                <a:solidFill>
                  <a:schemeClr val="bg1"/>
                </a:solidFill>
                <a:latin typeface="字魂36号-正文宋楷" panose="02010600030101010101" charset="-122"/>
                <a:ea typeface="字魂36号-正文宋楷" panose="02010600030101010101" charset="-122"/>
              </a:rPr>
              <a:t>Go</a:t>
            </a:r>
            <a:r>
              <a:rPr lang="zh-CN" altLang="en-US" dirty="0">
                <a:solidFill>
                  <a:schemeClr val="bg1"/>
                </a:solidFill>
                <a:latin typeface="字魂36号-正文宋楷" panose="02010600030101010101" charset="-122"/>
                <a:ea typeface="字魂36号-正文宋楷" panose="02010600030101010101" charset="-122"/>
              </a:rPr>
              <a:t>语言实现的</a:t>
            </a:r>
            <a:r>
              <a:rPr lang="en-US" altLang="zh-CN" dirty="0">
                <a:solidFill>
                  <a:schemeClr val="bg1"/>
                </a:solidFill>
                <a:latin typeface="字魂36号-正文宋楷" panose="02010600030101010101" charset="-122"/>
                <a:ea typeface="字魂36号-正文宋楷" panose="02010600030101010101" charset="-122"/>
              </a:rPr>
              <a:t>VDF</a:t>
            </a:r>
            <a:r>
              <a:rPr lang="zh-CN" altLang="en-US" dirty="0">
                <a:solidFill>
                  <a:schemeClr val="bg1"/>
                </a:solidFill>
                <a:latin typeface="字魂36号-正文宋楷" panose="02010600030101010101" charset="-122"/>
                <a:ea typeface="字魂36号-正文宋楷" panose="02010600030101010101" charset="-122"/>
              </a:rPr>
              <a:t>可验延迟函数（</a:t>
            </a:r>
            <a:r>
              <a:rPr lang="en-US" altLang="zh-CN" dirty="0">
                <a:solidFill>
                  <a:schemeClr val="bg1"/>
                </a:solidFill>
                <a:latin typeface="字魂36号-正文宋楷" panose="02010600030101010101" charset="-122"/>
                <a:ea typeface="字魂36号-正文宋楷" panose="02010600030101010101" charset="-122"/>
              </a:rPr>
              <a:t>https://github.com/harmony-one/vdf</a:t>
            </a:r>
            <a:r>
              <a:rPr lang="zh-CN" altLang="en-US" dirty="0">
                <a:solidFill>
                  <a:schemeClr val="bg1"/>
                </a:solidFill>
                <a:latin typeface="字魂36号-正文宋楷" panose="02010600030101010101" charset="-122"/>
                <a:ea typeface="字魂36号-正文宋楷" panose="02010600030101010101" charset="-122"/>
              </a:rPr>
              <a:t>）。</a:t>
            </a:r>
          </a:p>
        </p:txBody>
      </p:sp>
      <p:pic>
        <p:nvPicPr>
          <p:cNvPr id="27650" name="Picture 2">
            <a:extLst>
              <a:ext uri="{FF2B5EF4-FFF2-40B4-BE49-F238E27FC236}">
                <a16:creationId xmlns:a16="http://schemas.microsoft.com/office/drawing/2014/main" id="{BFF9C656-7522-4D2F-8E80-BFDF3CB4F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275" y="4845386"/>
            <a:ext cx="474345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98713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3—Harmony</a:t>
            </a:r>
            <a:r>
              <a:rPr lang="zh-CN" altLang="en-US" sz="3200" dirty="0">
                <a:solidFill>
                  <a:schemeClr val="bg1"/>
                </a:solidFill>
                <a:latin typeface="字魂209号-月影手书" panose="00000500000000000000" pitchFamily="2" charset="-122"/>
                <a:ea typeface="字魂209号-月影手书" panose="00000500000000000000" pitchFamily="2" charset="-122"/>
              </a:rPr>
              <a:t>分片技术</a:t>
            </a:r>
          </a:p>
        </p:txBody>
      </p:sp>
      <p:sp>
        <p:nvSpPr>
          <p:cNvPr id="8" name="文本框 7">
            <a:extLst>
              <a:ext uri="{FF2B5EF4-FFF2-40B4-BE49-F238E27FC236}">
                <a16:creationId xmlns:a16="http://schemas.microsoft.com/office/drawing/2014/main" id="{D104AADE-1870-4982-94FC-68F8486B92E8}"/>
              </a:ext>
            </a:extLst>
          </p:cNvPr>
          <p:cNvSpPr txBox="1"/>
          <p:nvPr/>
        </p:nvSpPr>
        <p:spPr>
          <a:xfrm>
            <a:off x="2177675" y="1061289"/>
            <a:ext cx="7836650" cy="4247317"/>
          </a:xfrm>
          <a:prstGeom prst="rect">
            <a:avLst/>
          </a:prstGeom>
          <a:noFill/>
        </p:spPr>
        <p:txBody>
          <a:bodyPr wrap="square" rtlCol="0">
            <a:spAutoFit/>
          </a:bodyPr>
          <a:lstStyle/>
          <a:p>
            <a:r>
              <a:rPr lang="en-US" altLang="zh-CN" dirty="0">
                <a:solidFill>
                  <a:srgbClr val="FFC000"/>
                </a:solidFill>
                <a:latin typeface="字魂36号-正文宋楷" panose="02010600030101010101" charset="-122"/>
                <a:ea typeface="字魂36号-正文宋楷" panose="02010600030101010101" charset="-122"/>
              </a:rPr>
              <a:t>Harmony </a:t>
            </a:r>
            <a:r>
              <a:rPr lang="zh-CN" altLang="en-US" dirty="0">
                <a:solidFill>
                  <a:srgbClr val="FFC000"/>
                </a:solidFill>
                <a:latin typeface="字魂36号-正文宋楷" panose="02010600030101010101" charset="-122"/>
                <a:ea typeface="字魂36号-正文宋楷" panose="02010600030101010101" charset="-122"/>
              </a:rPr>
              <a:t>如何优化跨片通信？</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在状态分片中最重要的就是跨片通信。而如果采用简单的 </a:t>
            </a:r>
            <a:r>
              <a:rPr lang="en-US" altLang="zh-CN" dirty="0">
                <a:solidFill>
                  <a:schemeClr val="bg1"/>
                </a:solidFill>
                <a:latin typeface="字魂36号-正文宋楷" panose="02010600030101010101" charset="-122"/>
                <a:ea typeface="字魂36号-正文宋楷" panose="02010600030101010101" charset="-122"/>
              </a:rPr>
              <a:t>P2P </a:t>
            </a:r>
            <a:r>
              <a:rPr lang="zh-CN" altLang="en-US" dirty="0">
                <a:solidFill>
                  <a:schemeClr val="bg1"/>
                </a:solidFill>
                <a:latin typeface="字魂36号-正文宋楷" panose="02010600030101010101" charset="-122"/>
                <a:ea typeface="字魂36号-正文宋楷" panose="02010600030101010101" charset="-122"/>
              </a:rPr>
              <a:t>广播协议，最终系统将产生非常多的消息负载，这样的系统没法支持大量的分片。</a:t>
            </a:r>
          </a:p>
          <a:p>
            <a:endParaRPr lang="zh-CN" altLang="en-US" dirty="0">
              <a:solidFill>
                <a:schemeClr val="bg1"/>
              </a:solidFill>
              <a:latin typeface="字魂36号-正文宋楷" panose="02010600030101010101" charset="-122"/>
              <a:ea typeface="字魂36号-正文宋楷" panose="02010600030101010101" charset="-122"/>
            </a:endParaRPr>
          </a:p>
          <a:p>
            <a:r>
              <a:rPr lang="en-US" altLang="zh-CN" dirty="0">
                <a:solidFill>
                  <a:schemeClr val="bg1"/>
                </a:solidFill>
                <a:latin typeface="字魂36号-正文宋楷" panose="02010600030101010101" charset="-122"/>
                <a:ea typeface="字魂36号-正文宋楷" panose="02010600030101010101" charset="-122"/>
              </a:rPr>
              <a:t>Harmony </a:t>
            </a:r>
            <a:r>
              <a:rPr lang="zh-CN" altLang="en-US" dirty="0">
                <a:solidFill>
                  <a:schemeClr val="bg1"/>
                </a:solidFill>
                <a:latin typeface="字魂36号-正文宋楷" panose="02010600030101010101" charset="-122"/>
                <a:ea typeface="字魂36号-正文宋楷" panose="02010600030101010101" charset="-122"/>
              </a:rPr>
              <a:t>采用了「</a:t>
            </a:r>
            <a:r>
              <a:rPr lang="en-US" altLang="zh-CN" dirty="0" err="1">
                <a:solidFill>
                  <a:schemeClr val="bg1"/>
                </a:solidFill>
                <a:latin typeface="字魂36号-正文宋楷" panose="02010600030101010101" charset="-122"/>
                <a:ea typeface="字魂36号-正文宋楷" panose="02010600030101010101" charset="-122"/>
              </a:rPr>
              <a:t>Kademlia</a:t>
            </a:r>
            <a:r>
              <a:rPr lang="en-US" altLang="zh-CN" dirty="0">
                <a:solidFill>
                  <a:schemeClr val="bg1"/>
                </a:solidFill>
                <a:latin typeface="字魂36号-正文宋楷" panose="02010600030101010101" charset="-122"/>
                <a:ea typeface="字魂36号-正文宋楷" panose="02010600030101010101" charset="-122"/>
              </a:rPr>
              <a:t> </a:t>
            </a:r>
            <a:r>
              <a:rPr lang="zh-CN" altLang="en-US" dirty="0">
                <a:solidFill>
                  <a:schemeClr val="bg1"/>
                </a:solidFill>
                <a:latin typeface="字魂36号-正文宋楷" panose="02010600030101010101" charset="-122"/>
                <a:ea typeface="字魂36号-正文宋楷" panose="02010600030101010101" charset="-122"/>
              </a:rPr>
              <a:t>跨片路由技术」，来控制跨片间通信的网络开销，并且利用「纠删码」对区块广播过程进行优化，使广播者的网络压力更小，避免发送者的网络瓶颈问题，从而实现高效的横向分片扩展。</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rgbClr val="FFC000"/>
                </a:solidFill>
                <a:latin typeface="字魂36号-正文宋楷" panose="02010600030101010101" charset="-122"/>
                <a:ea typeface="字魂36号-正文宋楷" panose="02010600030101010101" charset="-122"/>
              </a:rPr>
              <a:t>纠删码是什么？（前面提到的数据可用性）</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纠删码（</a:t>
            </a:r>
            <a:r>
              <a:rPr lang="en-US" altLang="zh-CN" dirty="0">
                <a:solidFill>
                  <a:schemeClr val="bg1"/>
                </a:solidFill>
                <a:latin typeface="字魂36号-正文宋楷" panose="02010600030101010101" charset="-122"/>
                <a:ea typeface="字魂36号-正文宋楷" panose="02010600030101010101" charset="-122"/>
              </a:rPr>
              <a:t>Erasure Code</a:t>
            </a:r>
            <a:r>
              <a:rPr lang="zh-CN" altLang="en-US" dirty="0">
                <a:solidFill>
                  <a:schemeClr val="bg1"/>
                </a:solidFill>
                <a:latin typeface="字魂36号-正文宋楷" panose="02010600030101010101" charset="-122"/>
                <a:ea typeface="字魂36号-正文宋楷" panose="02010600030101010101" charset="-122"/>
              </a:rPr>
              <a:t>）是存储领域常见的一种数据冗余技术，它可以将数据分割成片段，把冗余数据块扩展、编码，并将其存储在不同的位置，当某些数据丢失时，可以通过重构算法恢复原来的数据。与之有相似功能的是多副本策略，即把数据复制多份存储起来，以便能恢复。</a:t>
            </a:r>
          </a:p>
        </p:txBody>
      </p:sp>
    </p:spTree>
    <p:extLst>
      <p:ext uri="{BB962C8B-B14F-4D97-AF65-F5344CB8AC3E}">
        <p14:creationId xmlns:p14="http://schemas.microsoft.com/office/powerpoint/2010/main" val="36941536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zh-CN" altLang="en-US" sz="3200" dirty="0">
                <a:solidFill>
                  <a:schemeClr val="bg1"/>
                </a:solidFill>
                <a:latin typeface="字魂209号-月影手书" panose="00000500000000000000" pitchFamily="2" charset="-122"/>
                <a:ea typeface="字魂209号-月影手书" panose="00000500000000000000" pitchFamily="2" charset="-122"/>
              </a:rPr>
              <a:t>总结</a:t>
            </a:r>
          </a:p>
        </p:txBody>
      </p:sp>
      <p:pic>
        <p:nvPicPr>
          <p:cNvPr id="28674" name="Picture 2" descr="一文搞懂分片公链 Harmony、Near、Elrond">
            <a:extLst>
              <a:ext uri="{FF2B5EF4-FFF2-40B4-BE49-F238E27FC236}">
                <a16:creationId xmlns:a16="http://schemas.microsoft.com/office/drawing/2014/main" id="{CA6CC103-9A47-4A7F-A54A-715303857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07" y="1209370"/>
            <a:ext cx="945832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48842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zh-CN" altLang="en-US" sz="3200" dirty="0">
                <a:solidFill>
                  <a:schemeClr val="bg1"/>
                </a:solidFill>
                <a:latin typeface="字魂209号-月影手书" panose="00000500000000000000" pitchFamily="2" charset="-122"/>
                <a:ea typeface="字魂209号-月影手书" panose="00000500000000000000" pitchFamily="2" charset="-122"/>
              </a:rPr>
              <a:t>总结</a:t>
            </a:r>
          </a:p>
        </p:txBody>
      </p:sp>
      <p:sp>
        <p:nvSpPr>
          <p:cNvPr id="8" name="文本框 7">
            <a:extLst>
              <a:ext uri="{FF2B5EF4-FFF2-40B4-BE49-F238E27FC236}">
                <a16:creationId xmlns:a16="http://schemas.microsoft.com/office/drawing/2014/main" id="{D104AADE-1870-4982-94FC-68F8486B92E8}"/>
              </a:ext>
            </a:extLst>
          </p:cNvPr>
          <p:cNvSpPr txBox="1"/>
          <p:nvPr/>
        </p:nvSpPr>
        <p:spPr>
          <a:xfrm>
            <a:off x="2328675" y="2274838"/>
            <a:ext cx="7836650" cy="2308324"/>
          </a:xfrm>
          <a:prstGeom prst="rect">
            <a:avLst/>
          </a:prstGeom>
          <a:noFill/>
        </p:spPr>
        <p:txBody>
          <a:bodyPr wrap="square" rtlCol="0">
            <a:spAutoFit/>
          </a:bodyPr>
          <a:lstStyle/>
          <a:p>
            <a:r>
              <a:rPr lang="zh-CN" altLang="en-US" dirty="0">
                <a:solidFill>
                  <a:schemeClr val="bg1"/>
                </a:solidFill>
                <a:latin typeface="字魂36号-正文宋楷" panose="02010600030101010101" charset="-122"/>
                <a:ea typeface="字魂36号-正文宋楷" panose="02010600030101010101" charset="-122"/>
              </a:rPr>
              <a:t>扩展问题是目前区块链行业最受关注的问题之一。谁率先解决这个问题，谁将成为行业的引领者。</a:t>
            </a:r>
            <a:endParaRPr lang="en-US" altLang="zh-CN" dirty="0">
              <a:solidFill>
                <a:schemeClr val="bg1"/>
              </a:solidFill>
              <a:latin typeface="字魂36号-正文宋楷" panose="02010600030101010101" charset="-122"/>
              <a:ea typeface="字魂36号-正文宋楷" panose="02010600030101010101" charset="-122"/>
            </a:endParaRPr>
          </a:p>
          <a:p>
            <a:endParaRPr lang="en-US" altLang="zh-CN"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当然，这里的前提是在兼顾安全和去中心化两个属性的前提下，如果以牺牲这两个关键属性来实现突破，这只是低层级的突破，或者是走向了不同的发展路径。</a:t>
            </a:r>
          </a:p>
          <a:p>
            <a:endParaRPr lang="zh-CN" altLang="en-US" dirty="0">
              <a:solidFill>
                <a:schemeClr val="bg1"/>
              </a:solidFill>
              <a:latin typeface="字魂36号-正文宋楷" panose="02010600030101010101" charset="-122"/>
              <a:ea typeface="字魂36号-正文宋楷" panose="02010600030101010101" charset="-122"/>
            </a:endParaRPr>
          </a:p>
          <a:p>
            <a:r>
              <a:rPr lang="zh-CN" altLang="en-US" dirty="0">
                <a:solidFill>
                  <a:schemeClr val="bg1"/>
                </a:solidFill>
                <a:latin typeface="字魂36号-正文宋楷" panose="02010600030101010101" charset="-122"/>
                <a:ea typeface="字魂36号-正文宋楷" panose="02010600030101010101" charset="-122"/>
              </a:rPr>
              <a:t>在兼顾安全和去中心化前提下，分片是区块链扩展的最重要的路径之一。</a:t>
            </a:r>
          </a:p>
        </p:txBody>
      </p:sp>
    </p:spTree>
    <p:extLst>
      <p:ext uri="{BB962C8B-B14F-4D97-AF65-F5344CB8AC3E}">
        <p14:creationId xmlns:p14="http://schemas.microsoft.com/office/powerpoint/2010/main" val="335140301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ADB6CBA-D755-4382-B65C-E37C21353801}"/>
              </a:ext>
            </a:extLst>
          </p:cNvPr>
          <p:cNvSpPr txBox="1"/>
          <p:nvPr/>
        </p:nvSpPr>
        <p:spPr>
          <a:xfrm>
            <a:off x="617221" y="1180858"/>
            <a:ext cx="5599021" cy="5232202"/>
          </a:xfrm>
          <a:prstGeom prst="rect">
            <a:avLst/>
          </a:prstGeom>
          <a:noFill/>
        </p:spPr>
        <p:txBody>
          <a:bodyPr wrap="square" rtlCol="0">
            <a:spAutoFit/>
          </a:bodyPr>
          <a:lstStyle/>
          <a:p>
            <a:r>
              <a:rPr lang="zh-CN" altLang="en-US" sz="2800" b="1" dirty="0">
                <a:solidFill>
                  <a:srgbClr val="FFC000"/>
                </a:solidFill>
                <a:latin typeface="字魂36号-正文宋楷" panose="02010600030101010101" charset="-122"/>
                <a:ea typeface="字魂36号-正文宋楷" panose="02010600030101010101" charset="-122"/>
              </a:rPr>
              <a:t>以太坊</a:t>
            </a:r>
            <a:r>
              <a:rPr lang="en-US" altLang="zh-CN" sz="2800" b="1" dirty="0">
                <a:solidFill>
                  <a:srgbClr val="FFC000"/>
                </a:solidFill>
                <a:latin typeface="字魂36号-正文宋楷" panose="02010600030101010101" charset="-122"/>
                <a:ea typeface="字魂36号-正文宋楷" panose="02010600030101010101" charset="-122"/>
              </a:rPr>
              <a:t>1.0 </a:t>
            </a:r>
            <a:r>
              <a:rPr lang="zh-CN" altLang="en-US" sz="2800" b="1" dirty="0">
                <a:solidFill>
                  <a:srgbClr val="FFC000"/>
                </a:solidFill>
                <a:latin typeface="字魂36号-正文宋楷" panose="02010600030101010101" charset="-122"/>
                <a:ea typeface="字魂36号-正文宋楷" panose="02010600030101010101" charset="-122"/>
              </a:rPr>
              <a:t>系统是怎么样的？</a:t>
            </a:r>
            <a:endParaRPr lang="en-US" altLang="zh-CN" sz="2800" b="1" dirty="0">
              <a:solidFill>
                <a:srgbClr val="FFC000"/>
              </a:solidFill>
              <a:latin typeface="字魂36号-正文宋楷" panose="02010600030101010101" charset="-122"/>
              <a:ea typeface="字魂36号-正文宋楷" panose="02010600030101010101" charset="-122"/>
            </a:endParaRPr>
          </a:p>
          <a:p>
            <a:endParaRPr lang="en-US" altLang="zh-CN" dirty="0">
              <a:solidFill>
                <a:schemeClr val="bg1"/>
              </a:solidFill>
              <a:latin typeface="字魂36号-正文宋楷" panose="02010600030101010101" charset="-122"/>
              <a:ea typeface="字魂36号-正文宋楷" panose="02010600030101010101" charset="-122"/>
            </a:endParaRPr>
          </a:p>
          <a:p>
            <a:pPr marL="285750" indent="-285750">
              <a:buFont typeface="Arial" panose="020B0604020202020204" pitchFamily="34" charset="0"/>
              <a:buChar char="•"/>
            </a:pPr>
            <a:r>
              <a:rPr lang="zh-CN" altLang="en-US" b="1" dirty="0">
                <a:solidFill>
                  <a:schemeClr val="bg1"/>
                </a:solidFill>
                <a:latin typeface="字魂36号-正文宋楷" panose="02010600030101010101" charset="-122"/>
                <a:ea typeface="字魂36号-正文宋楷" panose="02010600030101010101" charset="-122"/>
              </a:rPr>
              <a:t>以太坊平均</a:t>
            </a:r>
            <a:r>
              <a:rPr lang="en-US" altLang="zh-CN" b="1" dirty="0">
                <a:solidFill>
                  <a:schemeClr val="bg1"/>
                </a:solidFill>
                <a:latin typeface="字魂36号-正文宋楷" panose="02010600030101010101" charset="-122"/>
                <a:ea typeface="字魂36号-正文宋楷" panose="02010600030101010101" charset="-122"/>
              </a:rPr>
              <a:t>13</a:t>
            </a:r>
            <a:r>
              <a:rPr lang="zh-CN" altLang="en-US" b="1" dirty="0">
                <a:solidFill>
                  <a:schemeClr val="bg1"/>
                </a:solidFill>
                <a:latin typeface="字魂36号-正文宋楷" panose="02010600030101010101" charset="-122"/>
                <a:ea typeface="字魂36号-正文宋楷" panose="02010600030101010101" charset="-122"/>
              </a:rPr>
              <a:t>秒出一个块，平均每秒</a:t>
            </a:r>
            <a:r>
              <a:rPr lang="en-US" altLang="zh-CN" b="1" dirty="0">
                <a:solidFill>
                  <a:schemeClr val="bg1"/>
                </a:solidFill>
                <a:latin typeface="字魂36号-正文宋楷" panose="02010600030101010101" charset="-122"/>
                <a:ea typeface="字魂36号-正文宋楷" panose="02010600030101010101" charset="-122"/>
              </a:rPr>
              <a:t>15</a:t>
            </a:r>
            <a:r>
              <a:rPr lang="zh-CN" altLang="en-US" b="1" dirty="0">
                <a:solidFill>
                  <a:schemeClr val="bg1"/>
                </a:solidFill>
                <a:latin typeface="字魂36号-正文宋楷" panose="02010600030101010101" charset="-122"/>
                <a:ea typeface="字魂36号-正文宋楷" panose="02010600030101010101" charset="-122"/>
              </a:rPr>
              <a:t>笔交易。</a:t>
            </a:r>
            <a:endParaRPr lang="en-US" altLang="zh-CN" b="1" dirty="0">
              <a:solidFill>
                <a:schemeClr val="bg1"/>
              </a:solidFill>
              <a:latin typeface="字魂36号-正文宋楷" panose="02010600030101010101" charset="-122"/>
              <a:ea typeface="字魂36号-正文宋楷" panose="02010600030101010101" charset="-122"/>
            </a:endParaRPr>
          </a:p>
          <a:p>
            <a:pPr marL="285750" indent="-285750">
              <a:buFont typeface="Arial" panose="020B0604020202020204" pitchFamily="34" charset="0"/>
              <a:buChar char="•"/>
            </a:pPr>
            <a:endParaRPr lang="en-US" altLang="zh-CN" dirty="0">
              <a:solidFill>
                <a:schemeClr val="bg1"/>
              </a:solidFill>
              <a:latin typeface="字魂36号-正文宋楷" panose="02010600030101010101" charset="-122"/>
              <a:ea typeface="字魂36号-正文宋楷" panose="02010600030101010101" charset="-122"/>
            </a:endParaRPr>
          </a:p>
          <a:p>
            <a:pPr marL="285750" indent="-285750">
              <a:buFont typeface="Arial" panose="020B0604020202020204" pitchFamily="34" charset="0"/>
              <a:buChar char="•"/>
            </a:pPr>
            <a:r>
              <a:rPr lang="zh-CN" altLang="en-US" b="1" dirty="0">
                <a:solidFill>
                  <a:srgbClr val="FFC000"/>
                </a:solidFill>
                <a:latin typeface="字魂36号-正文宋楷" panose="02010600030101010101" charset="-122"/>
                <a:ea typeface="字魂36号-正文宋楷" panose="02010600030101010101" charset="-122"/>
              </a:rPr>
              <a:t>它采用了完全不同于比特币的做法：区块大小是不固定的。</a:t>
            </a:r>
            <a:r>
              <a:rPr lang="zh-CN" altLang="en-US" dirty="0">
                <a:solidFill>
                  <a:schemeClr val="bg1"/>
                </a:solidFill>
                <a:latin typeface="字魂36号-正文宋楷" panose="02010600030101010101" charset="-122"/>
                <a:ea typeface="字魂36号-正文宋楷" panose="02010600030101010101" charset="-122"/>
              </a:rPr>
              <a:t>比特币的转帐交易是统一格式，可以用固定的区块大小来规范。以太坊则不同，</a:t>
            </a:r>
            <a:r>
              <a:rPr lang="en-US" altLang="zh-CN" dirty="0">
                <a:solidFill>
                  <a:schemeClr val="bg1"/>
                </a:solidFill>
                <a:latin typeface="字魂36号-正文宋楷" panose="02010600030101010101" charset="-122"/>
                <a:ea typeface="字魂36号-正文宋楷" panose="02010600030101010101" charset="-122"/>
              </a:rPr>
              <a:t>V</a:t>
            </a:r>
            <a:r>
              <a:rPr lang="zh-CN" altLang="en-US" dirty="0">
                <a:solidFill>
                  <a:schemeClr val="bg1"/>
                </a:solidFill>
                <a:latin typeface="字魂36号-正文宋楷" panose="02010600030101010101" charset="-122"/>
                <a:ea typeface="字魂36号-正文宋楷" panose="02010600030101010101" charset="-122"/>
              </a:rPr>
              <a:t>神（以太坊的创立者）将区块链视为世界计算机，在比特币基础上，以太坊实现了智能合约，这就意味着，</a:t>
            </a:r>
            <a:r>
              <a:rPr lang="zh-CN" altLang="en-US" b="1" dirty="0">
                <a:solidFill>
                  <a:srgbClr val="FFC000"/>
                </a:solidFill>
                <a:latin typeface="字魂36号-正文宋楷" panose="02010600030101010101" charset="-122"/>
                <a:ea typeface="字魂36号-正文宋楷" panose="02010600030101010101" charset="-122"/>
              </a:rPr>
              <a:t>除了和比特币有同样的转帐功能外</a:t>
            </a:r>
            <a:r>
              <a:rPr lang="zh-CN" altLang="en-US" b="1" dirty="0">
                <a:solidFill>
                  <a:schemeClr val="bg1"/>
                </a:solidFill>
                <a:latin typeface="字魂36号-正文宋楷" panose="02010600030101010101" charset="-122"/>
                <a:ea typeface="字魂36号-正文宋楷" panose="02010600030101010101" charset="-122"/>
              </a:rPr>
              <a:t>，以太坊网络中</a:t>
            </a:r>
            <a:r>
              <a:rPr lang="zh-CN" altLang="en-US" b="1" dirty="0">
                <a:solidFill>
                  <a:srgbClr val="FFC000"/>
                </a:solidFill>
                <a:latin typeface="字魂36号-正文宋楷" panose="02010600030101010101" charset="-122"/>
                <a:ea typeface="字魂36号-正文宋楷" panose="02010600030101010101" charset="-122"/>
              </a:rPr>
              <a:t>更多的是要为大量程序提供运算服务。</a:t>
            </a:r>
            <a:endParaRPr lang="en-US" altLang="zh-CN" b="1" dirty="0">
              <a:solidFill>
                <a:srgbClr val="FFC000"/>
              </a:solidFill>
              <a:latin typeface="字魂36号-正文宋楷" panose="02010600030101010101" charset="-122"/>
              <a:ea typeface="字魂36号-正文宋楷" panose="02010600030101010101" charset="-122"/>
            </a:endParaRPr>
          </a:p>
          <a:p>
            <a:pPr marL="285750" indent="-285750">
              <a:buFont typeface="Arial" panose="020B0604020202020204" pitchFamily="34" charset="0"/>
              <a:buChar char="•"/>
            </a:pPr>
            <a:endParaRPr lang="en-US" altLang="zh-CN" dirty="0">
              <a:solidFill>
                <a:schemeClr val="bg1"/>
              </a:solidFill>
              <a:latin typeface="字魂36号-正文宋楷" panose="02010600030101010101" charset="-122"/>
              <a:ea typeface="字魂36号-正文宋楷" panose="02010600030101010101" charset="-122"/>
            </a:endParaRPr>
          </a:p>
          <a:p>
            <a:pPr marL="285750" indent="-285750">
              <a:buFont typeface="Arial" panose="020B0604020202020204" pitchFamily="34" charset="0"/>
              <a:buChar char="•"/>
            </a:pPr>
            <a:r>
              <a:rPr lang="zh-CN" altLang="en-US" b="1" dirty="0">
                <a:solidFill>
                  <a:schemeClr val="bg1"/>
                </a:solidFill>
                <a:latin typeface="字魂36号-正文宋楷" panose="02010600030101010101" charset="-122"/>
                <a:ea typeface="字魂36号-正文宋楷" panose="02010600030101010101" charset="-122"/>
              </a:rPr>
              <a:t>以太坊网络中</a:t>
            </a:r>
            <a:r>
              <a:rPr lang="zh-CN" altLang="en-US" b="1" dirty="0">
                <a:solidFill>
                  <a:srgbClr val="FFC000"/>
                </a:solidFill>
                <a:latin typeface="字魂36号-正文宋楷" panose="02010600030101010101" charset="-122"/>
                <a:ea typeface="字魂36号-正文宋楷" panose="02010600030101010101" charset="-122"/>
              </a:rPr>
              <a:t>不同的事务，所需要的计算成本各不相同。</a:t>
            </a:r>
            <a:r>
              <a:rPr lang="zh-CN" altLang="en-US" dirty="0">
                <a:solidFill>
                  <a:schemeClr val="bg1"/>
                </a:solidFill>
                <a:latin typeface="字魂36号-正文宋楷" panose="02010600030101010101" charset="-122"/>
                <a:ea typeface="字魂36号-正文宋楷" panose="02010600030101010101" charset="-122"/>
              </a:rPr>
              <a:t>因此，以太坊中每笔交易的大小是不确定的。</a:t>
            </a:r>
            <a:r>
              <a:rPr lang="zh-CN" altLang="en-US" b="1" dirty="0">
                <a:solidFill>
                  <a:schemeClr val="bg1"/>
                </a:solidFill>
                <a:latin typeface="字魂36号-正文宋楷" panose="02010600030101010101" charset="-122"/>
                <a:ea typeface="字魂36号-正文宋楷" panose="02010600030101010101" charset="-122"/>
              </a:rPr>
              <a:t>如果需要</a:t>
            </a:r>
            <a:r>
              <a:rPr lang="zh-CN" altLang="en-US" b="1" dirty="0">
                <a:solidFill>
                  <a:srgbClr val="FFC000"/>
                </a:solidFill>
                <a:latin typeface="字魂36号-正文宋楷" panose="02010600030101010101" charset="-122"/>
                <a:ea typeface="字魂36号-正文宋楷" panose="02010600030101010101" charset="-122"/>
              </a:rPr>
              <a:t>用一个相对固定的参数来规范以太坊区块</a:t>
            </a:r>
            <a:r>
              <a:rPr lang="zh-CN" altLang="en-US" b="1" dirty="0">
                <a:solidFill>
                  <a:schemeClr val="bg1"/>
                </a:solidFill>
                <a:latin typeface="字魂36号-正文宋楷" panose="02010600030101010101" charset="-122"/>
                <a:ea typeface="字魂36号-正文宋楷" panose="02010600030101010101" charset="-122"/>
              </a:rPr>
              <a:t>的话，最直观的就是</a:t>
            </a:r>
            <a:r>
              <a:rPr lang="zh-CN" altLang="en-US" b="1" dirty="0">
                <a:solidFill>
                  <a:srgbClr val="FFC000"/>
                </a:solidFill>
                <a:latin typeface="字魂36号-正文宋楷" panose="02010600030101010101" charset="-122"/>
                <a:ea typeface="字魂36号-正文宋楷" panose="02010600030101010101" charset="-122"/>
              </a:rPr>
              <a:t>固定每个区块中所包含的算力</a:t>
            </a:r>
            <a:r>
              <a:rPr lang="zh-CN" altLang="en-US" dirty="0">
                <a:solidFill>
                  <a:schemeClr val="bg1"/>
                </a:solidFill>
                <a:latin typeface="字魂36号-正文宋楷" panose="02010600030101010101" charset="-122"/>
                <a:ea typeface="字魂36号-正文宋楷" panose="02010600030101010101" charset="-122"/>
              </a:rPr>
              <a:t>了。这个值由矿工在每个区块中的</a:t>
            </a:r>
            <a:r>
              <a:rPr lang="en-US" altLang="zh-CN" dirty="0">
                <a:solidFill>
                  <a:schemeClr val="bg1"/>
                </a:solidFill>
                <a:latin typeface="字魂36号-正文宋楷" panose="02010600030101010101" charset="-122"/>
                <a:ea typeface="字魂36号-正文宋楷" panose="02010600030101010101" charset="-122"/>
              </a:rPr>
              <a:t>GAS LIMIT(</a:t>
            </a:r>
            <a:r>
              <a:rPr lang="zh-CN" altLang="en-US" dirty="0">
                <a:solidFill>
                  <a:schemeClr val="bg1"/>
                </a:solidFill>
                <a:latin typeface="字魂36号-正文宋楷" panose="02010600030101010101" charset="-122"/>
                <a:ea typeface="字魂36号-正文宋楷" panose="02010600030101010101" charset="-122"/>
              </a:rPr>
              <a:t>单位：</a:t>
            </a:r>
            <a:r>
              <a:rPr lang="en-US" altLang="zh-CN" dirty="0">
                <a:solidFill>
                  <a:schemeClr val="bg1"/>
                </a:solidFill>
                <a:latin typeface="字魂36号-正文宋楷" panose="02010600030101010101" charset="-122"/>
                <a:ea typeface="字魂36号-正文宋楷" panose="02010600030101010101" charset="-122"/>
              </a:rPr>
              <a:t>gas)</a:t>
            </a:r>
            <a:r>
              <a:rPr lang="zh-CN" altLang="en-US" dirty="0">
                <a:solidFill>
                  <a:schemeClr val="bg1"/>
                </a:solidFill>
                <a:latin typeface="字魂36号-正文宋楷" panose="02010600030101010101" charset="-122"/>
                <a:ea typeface="字魂36号-正文宋楷" panose="02010600030101010101" charset="-122"/>
              </a:rPr>
              <a:t>参数来表示。</a:t>
            </a:r>
            <a:endParaRPr lang="en-US" altLang="zh-CN" dirty="0">
              <a:solidFill>
                <a:schemeClr val="bg1"/>
              </a:solidFill>
              <a:latin typeface="字魂36号-正文宋楷" panose="02010600030101010101" charset="-122"/>
              <a:ea typeface="字魂36号-正文宋楷" panose="02010600030101010101" charset="-122"/>
            </a:endParaRPr>
          </a:p>
        </p:txBody>
      </p:sp>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1—</a:t>
            </a:r>
            <a:r>
              <a:rPr lang="zh-CN" altLang="en-US" sz="3200" dirty="0">
                <a:solidFill>
                  <a:schemeClr val="bg1"/>
                </a:solidFill>
                <a:latin typeface="字魂209号-月影手书" panose="00000500000000000000" pitchFamily="2" charset="-122"/>
                <a:ea typeface="字魂209号-月影手书" panose="00000500000000000000" pitchFamily="2" charset="-122"/>
              </a:rPr>
              <a:t>论区块链的可拓展性</a:t>
            </a:r>
          </a:p>
        </p:txBody>
      </p:sp>
      <p:grpSp>
        <p:nvGrpSpPr>
          <p:cNvPr id="7" name="组合 6">
            <a:extLst>
              <a:ext uri="{FF2B5EF4-FFF2-40B4-BE49-F238E27FC236}">
                <a16:creationId xmlns:a16="http://schemas.microsoft.com/office/drawing/2014/main" id="{7394EE9A-A8E4-48A2-9D89-B576442AC5A2}"/>
              </a:ext>
            </a:extLst>
          </p:cNvPr>
          <p:cNvGrpSpPr/>
          <p:nvPr/>
        </p:nvGrpSpPr>
        <p:grpSpPr>
          <a:xfrm>
            <a:off x="6724931" y="1802476"/>
            <a:ext cx="4972409" cy="4072855"/>
            <a:chOff x="6162869" y="1795243"/>
            <a:chExt cx="4972409" cy="4072855"/>
          </a:xfrm>
        </p:grpSpPr>
        <p:pic>
          <p:nvPicPr>
            <p:cNvPr id="4" name="图片 3">
              <a:extLst>
                <a:ext uri="{FF2B5EF4-FFF2-40B4-BE49-F238E27FC236}">
                  <a16:creationId xmlns:a16="http://schemas.microsoft.com/office/drawing/2014/main" id="{C1A810FF-C2A4-4649-A040-129FD2E8C5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62869" y="1795243"/>
              <a:ext cx="4972409" cy="4072855"/>
            </a:xfrm>
            <a:prstGeom prst="rect">
              <a:avLst/>
            </a:prstGeom>
          </p:spPr>
        </p:pic>
        <p:sp>
          <p:nvSpPr>
            <p:cNvPr id="5" name="矩形 4">
              <a:extLst>
                <a:ext uri="{FF2B5EF4-FFF2-40B4-BE49-F238E27FC236}">
                  <a16:creationId xmlns:a16="http://schemas.microsoft.com/office/drawing/2014/main" id="{D00E7F20-EAF4-4F02-9435-F128AE234C10}"/>
                </a:ext>
              </a:extLst>
            </p:cNvPr>
            <p:cNvSpPr/>
            <p:nvPr/>
          </p:nvSpPr>
          <p:spPr>
            <a:xfrm>
              <a:off x="6291743" y="4890782"/>
              <a:ext cx="3296874" cy="234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9F890BD-957F-4D13-A8BB-F29E24A05402}"/>
                </a:ext>
              </a:extLst>
            </p:cNvPr>
            <p:cNvSpPr/>
            <p:nvPr/>
          </p:nvSpPr>
          <p:spPr>
            <a:xfrm>
              <a:off x="6291743" y="5389926"/>
              <a:ext cx="3296874" cy="234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6394220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7A1651B-C2A9-435E-BD9A-94BE6D071C3C}"/>
              </a:ext>
            </a:extLst>
          </p:cNvPr>
          <p:cNvGrpSpPr/>
          <p:nvPr/>
        </p:nvGrpSpPr>
        <p:grpSpPr>
          <a:xfrm>
            <a:off x="2769093" y="1432286"/>
            <a:ext cx="381000" cy="666750"/>
            <a:chOff x="695325" y="800100"/>
            <a:chExt cx="381000" cy="666750"/>
          </a:xfrm>
        </p:grpSpPr>
        <p:cxnSp>
          <p:nvCxnSpPr>
            <p:cNvPr id="3" name="直接连接符 2">
              <a:extLst>
                <a:ext uri="{FF2B5EF4-FFF2-40B4-BE49-F238E27FC236}">
                  <a16:creationId xmlns:a16="http://schemas.microsoft.com/office/drawing/2014/main" id="{C7291A25-226F-4045-BF38-370043DC0FB6}"/>
                </a:ext>
              </a:extLst>
            </p:cNvPr>
            <p:cNvCxnSpPr/>
            <p:nvPr/>
          </p:nvCxnSpPr>
          <p:spPr>
            <a:xfrm>
              <a:off x="695325" y="800100"/>
              <a:ext cx="381000" cy="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F094CFF3-C487-4307-B792-AB73096BA7D1}"/>
                </a:ext>
              </a:extLst>
            </p:cNvPr>
            <p:cNvCxnSpPr/>
            <p:nvPr/>
          </p:nvCxnSpPr>
          <p:spPr>
            <a:xfrm>
              <a:off x="695325" y="800100"/>
              <a:ext cx="0" cy="66675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E7419441-D5E4-475A-B487-DD084D9B88EA}"/>
              </a:ext>
            </a:extLst>
          </p:cNvPr>
          <p:cNvGrpSpPr/>
          <p:nvPr/>
        </p:nvGrpSpPr>
        <p:grpSpPr>
          <a:xfrm flipH="1" flipV="1">
            <a:off x="8540533" y="4026699"/>
            <a:ext cx="381000" cy="666750"/>
            <a:chOff x="695325" y="800100"/>
            <a:chExt cx="381000" cy="666750"/>
          </a:xfrm>
        </p:grpSpPr>
        <p:cxnSp>
          <p:nvCxnSpPr>
            <p:cNvPr id="8" name="直接连接符 7">
              <a:extLst>
                <a:ext uri="{FF2B5EF4-FFF2-40B4-BE49-F238E27FC236}">
                  <a16:creationId xmlns:a16="http://schemas.microsoft.com/office/drawing/2014/main" id="{D7D2757E-0FA2-43E6-AF88-48E80F49DAD8}"/>
                </a:ext>
              </a:extLst>
            </p:cNvPr>
            <p:cNvCxnSpPr/>
            <p:nvPr/>
          </p:nvCxnSpPr>
          <p:spPr>
            <a:xfrm>
              <a:off x="695325" y="800100"/>
              <a:ext cx="381000" cy="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2C2CFF6-CFDD-420E-B916-AD902401466C}"/>
                </a:ext>
              </a:extLst>
            </p:cNvPr>
            <p:cNvCxnSpPr/>
            <p:nvPr/>
          </p:nvCxnSpPr>
          <p:spPr>
            <a:xfrm>
              <a:off x="695325" y="800100"/>
              <a:ext cx="0" cy="66675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4A7BA924-9F20-4702-89F1-BBD53F038CD6}"/>
              </a:ext>
            </a:extLst>
          </p:cNvPr>
          <p:cNvSpPr txBox="1"/>
          <p:nvPr/>
        </p:nvSpPr>
        <p:spPr>
          <a:xfrm>
            <a:off x="3528610" y="1954276"/>
            <a:ext cx="4288353" cy="2554545"/>
          </a:xfrm>
          <a:prstGeom prst="rect">
            <a:avLst/>
          </a:prstGeom>
          <a:noFill/>
        </p:spPr>
        <p:txBody>
          <a:bodyPr vert="horz" wrap="none" rtlCol="0">
            <a:spAutoFit/>
          </a:bodyPr>
          <a:lstStyle/>
          <a:p>
            <a:r>
              <a:rPr lang="zh-CN" altLang="en-US" sz="8000" dirty="0">
                <a:solidFill>
                  <a:schemeClr val="bg1"/>
                </a:solidFill>
                <a:latin typeface="字魂209号-月影手书" panose="00000500000000000000" pitchFamily="2" charset="-122"/>
                <a:ea typeface="字魂209号-月影手书" panose="00000500000000000000" pitchFamily="2" charset="-122"/>
              </a:rPr>
              <a:t>感谢聆听</a:t>
            </a:r>
            <a:endParaRPr lang="en-US" altLang="zh-CN" sz="8000" dirty="0">
              <a:solidFill>
                <a:schemeClr val="bg1"/>
              </a:solidFill>
              <a:latin typeface="字魂209号-月影手书" panose="00000500000000000000" pitchFamily="2" charset="-122"/>
              <a:ea typeface="字魂209号-月影手书" panose="00000500000000000000" pitchFamily="2" charset="-122"/>
            </a:endParaRPr>
          </a:p>
          <a:p>
            <a:r>
              <a:rPr lang="zh-CN" altLang="en-US" sz="8000" dirty="0">
                <a:solidFill>
                  <a:schemeClr val="bg1"/>
                </a:solidFill>
                <a:latin typeface="字魂209号-月影手书" panose="00000500000000000000" pitchFamily="2" charset="-122"/>
                <a:ea typeface="字魂209号-月影手书" panose="00000500000000000000" pitchFamily="2" charset="-122"/>
              </a:rPr>
              <a:t>敬请指教</a:t>
            </a:r>
          </a:p>
        </p:txBody>
      </p:sp>
    </p:spTree>
    <p:extLst>
      <p:ext uri="{BB962C8B-B14F-4D97-AF65-F5344CB8AC3E}">
        <p14:creationId xmlns:p14="http://schemas.microsoft.com/office/powerpoint/2010/main" val="4113409786"/>
      </p:ext>
    </p:extLst>
  </p:cSld>
  <p:clrMapOvr>
    <a:masterClrMapping/>
  </p:clrMapOvr>
  <p:transition spd="med" advTm="2000">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7A1651B-C2A9-435E-BD9A-94BE6D071C3C}"/>
              </a:ext>
            </a:extLst>
          </p:cNvPr>
          <p:cNvGrpSpPr/>
          <p:nvPr/>
        </p:nvGrpSpPr>
        <p:grpSpPr>
          <a:xfrm>
            <a:off x="3003986" y="1616844"/>
            <a:ext cx="381000" cy="666750"/>
            <a:chOff x="695325" y="800100"/>
            <a:chExt cx="381000" cy="666750"/>
          </a:xfrm>
        </p:grpSpPr>
        <p:cxnSp>
          <p:nvCxnSpPr>
            <p:cNvPr id="3" name="直接连接符 2">
              <a:extLst>
                <a:ext uri="{FF2B5EF4-FFF2-40B4-BE49-F238E27FC236}">
                  <a16:creationId xmlns:a16="http://schemas.microsoft.com/office/drawing/2014/main" id="{C7291A25-226F-4045-BF38-370043DC0FB6}"/>
                </a:ext>
              </a:extLst>
            </p:cNvPr>
            <p:cNvCxnSpPr/>
            <p:nvPr/>
          </p:nvCxnSpPr>
          <p:spPr>
            <a:xfrm>
              <a:off x="695325" y="800100"/>
              <a:ext cx="381000" cy="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F094CFF3-C487-4307-B792-AB73096BA7D1}"/>
                </a:ext>
              </a:extLst>
            </p:cNvPr>
            <p:cNvCxnSpPr/>
            <p:nvPr/>
          </p:nvCxnSpPr>
          <p:spPr>
            <a:xfrm>
              <a:off x="695325" y="800100"/>
              <a:ext cx="0" cy="66675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E7419441-D5E4-475A-B487-DD084D9B88EA}"/>
              </a:ext>
            </a:extLst>
          </p:cNvPr>
          <p:cNvGrpSpPr/>
          <p:nvPr/>
        </p:nvGrpSpPr>
        <p:grpSpPr>
          <a:xfrm flipH="1" flipV="1">
            <a:off x="4698376" y="1778450"/>
            <a:ext cx="381000" cy="666750"/>
            <a:chOff x="695325" y="800100"/>
            <a:chExt cx="381000" cy="666750"/>
          </a:xfrm>
        </p:grpSpPr>
        <p:cxnSp>
          <p:nvCxnSpPr>
            <p:cNvPr id="8" name="直接连接符 7">
              <a:extLst>
                <a:ext uri="{FF2B5EF4-FFF2-40B4-BE49-F238E27FC236}">
                  <a16:creationId xmlns:a16="http://schemas.microsoft.com/office/drawing/2014/main" id="{D7D2757E-0FA2-43E6-AF88-48E80F49DAD8}"/>
                </a:ext>
              </a:extLst>
            </p:cNvPr>
            <p:cNvCxnSpPr/>
            <p:nvPr/>
          </p:nvCxnSpPr>
          <p:spPr>
            <a:xfrm>
              <a:off x="695325" y="800100"/>
              <a:ext cx="381000" cy="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2C2CFF6-CFDD-420E-B916-AD902401466C}"/>
                </a:ext>
              </a:extLst>
            </p:cNvPr>
            <p:cNvCxnSpPr/>
            <p:nvPr/>
          </p:nvCxnSpPr>
          <p:spPr>
            <a:xfrm>
              <a:off x="695325" y="800100"/>
              <a:ext cx="0" cy="666750"/>
            </a:xfrm>
            <a:prstGeom prst="line">
              <a:avLst/>
            </a:prstGeom>
            <a:ln w="25400">
              <a:solidFill>
                <a:srgbClr val="BE614F"/>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4A7BA924-9F20-4702-89F1-BBD53F038CD6}"/>
              </a:ext>
            </a:extLst>
          </p:cNvPr>
          <p:cNvSpPr txBox="1"/>
          <p:nvPr/>
        </p:nvSpPr>
        <p:spPr>
          <a:xfrm>
            <a:off x="3194486" y="1698819"/>
            <a:ext cx="1826141" cy="584775"/>
          </a:xfrm>
          <a:prstGeom prst="rect">
            <a:avLst/>
          </a:prstGeom>
          <a:noFill/>
        </p:spPr>
        <p:txBody>
          <a:bodyPr vert="horz" wrap="none" rtlCol="0">
            <a:spAutoFit/>
          </a:bodyPr>
          <a:lstStyle/>
          <a:p>
            <a:r>
              <a:rPr lang="zh-CN" altLang="en-US" sz="3200" dirty="0">
                <a:solidFill>
                  <a:schemeClr val="bg1"/>
                </a:solidFill>
                <a:latin typeface="字魂209号-月影手书" panose="00000500000000000000" pitchFamily="2" charset="-122"/>
                <a:ea typeface="字魂209号-月影手书" panose="00000500000000000000" pitchFamily="2" charset="-122"/>
              </a:rPr>
              <a:t>参考资料</a:t>
            </a:r>
          </a:p>
        </p:txBody>
      </p:sp>
      <p:sp>
        <p:nvSpPr>
          <p:cNvPr id="13" name="文本框 12">
            <a:extLst>
              <a:ext uri="{FF2B5EF4-FFF2-40B4-BE49-F238E27FC236}">
                <a16:creationId xmlns:a16="http://schemas.microsoft.com/office/drawing/2014/main" id="{12247DDD-033E-4BFB-99AD-6E7B742DB95F}"/>
              </a:ext>
            </a:extLst>
          </p:cNvPr>
          <p:cNvSpPr txBox="1"/>
          <p:nvPr/>
        </p:nvSpPr>
        <p:spPr>
          <a:xfrm>
            <a:off x="3003986" y="3250968"/>
            <a:ext cx="7041888" cy="2246769"/>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solidFill>
                  <a:schemeClr val="bg1"/>
                </a:solidFill>
                <a:latin typeface="字魂36号-正文宋楷" panose="00000500000000000000" pitchFamily="2" charset="-122"/>
                <a:ea typeface="字魂36号-正文宋楷" panose="00000500000000000000" pitchFamily="2" charset="-122"/>
                <a:hlinkClick r:id="rId2"/>
              </a:rPr>
              <a:t>https://www.8btc.com/article/377208</a:t>
            </a:r>
            <a:endParaRPr lang="en-US" altLang="zh-CN" sz="2000" dirty="0">
              <a:solidFill>
                <a:schemeClr val="bg1"/>
              </a:solidFill>
              <a:latin typeface="字魂36号-正文宋楷" panose="00000500000000000000" pitchFamily="2" charset="-122"/>
              <a:ea typeface="字魂36号-正文宋楷" panose="00000500000000000000" pitchFamily="2" charset="-122"/>
            </a:endParaRPr>
          </a:p>
          <a:p>
            <a:pPr marL="285750" indent="-285750">
              <a:buFont typeface="Wingdings" panose="05000000000000000000" pitchFamily="2" charset="2"/>
              <a:buChar char="Ø"/>
            </a:pPr>
            <a:r>
              <a:rPr lang="en-US" altLang="zh-CN" sz="2000" dirty="0">
                <a:solidFill>
                  <a:schemeClr val="bg1"/>
                </a:solidFill>
                <a:latin typeface="字魂36号-正文宋楷" panose="02010600030101010101" charset="-122"/>
                <a:ea typeface="字魂36号-正文宋楷" panose="02010600030101010101" charset="-122"/>
                <a:hlinkClick r:id="rId3"/>
              </a:rPr>
              <a:t>https://near.org/downloads/Nightshade.pdf</a:t>
            </a:r>
            <a:endParaRPr lang="en-US" altLang="zh-CN" sz="2000" dirty="0">
              <a:solidFill>
                <a:schemeClr val="bg1"/>
              </a:solidFill>
              <a:latin typeface="字魂36号-正文宋楷" panose="02010600030101010101" charset="-122"/>
              <a:ea typeface="字魂36号-正文宋楷" panose="02010600030101010101" charset="-122"/>
            </a:endParaRPr>
          </a:p>
          <a:p>
            <a:pPr marL="285750" indent="-285750">
              <a:buFont typeface="Wingdings" panose="05000000000000000000" pitchFamily="2" charset="2"/>
              <a:buChar char="Ø"/>
            </a:pPr>
            <a:r>
              <a:rPr lang="en-US" altLang="zh-CN" sz="2000" dirty="0">
                <a:solidFill>
                  <a:schemeClr val="bg1"/>
                </a:solidFill>
                <a:latin typeface="字魂36号-正文宋楷" panose="02010600030101010101" charset="-122"/>
                <a:ea typeface="字魂36号-正文宋楷" panose="02010600030101010101" charset="-122"/>
                <a:hlinkClick r:id="rId4"/>
              </a:rPr>
              <a:t>https://zhuanlan.zhihu.com/p/89933683</a:t>
            </a:r>
            <a:endParaRPr lang="en-US" altLang="zh-CN" sz="2000" dirty="0">
              <a:solidFill>
                <a:schemeClr val="bg1"/>
              </a:solidFill>
              <a:latin typeface="字魂36号-正文宋楷" panose="02010600030101010101" charset="-122"/>
              <a:ea typeface="字魂36号-正文宋楷" panose="02010600030101010101" charset="-122"/>
            </a:endParaRPr>
          </a:p>
          <a:p>
            <a:pPr marL="285750" indent="-285750">
              <a:buFont typeface="Wingdings" panose="05000000000000000000" pitchFamily="2" charset="2"/>
              <a:buChar char="Ø"/>
            </a:pPr>
            <a:r>
              <a:rPr lang="en-US" altLang="zh-CN" sz="2000" dirty="0">
                <a:solidFill>
                  <a:schemeClr val="bg1"/>
                </a:solidFill>
                <a:latin typeface="字魂36号-正文宋楷" panose="02010600030101010101" charset="-122"/>
                <a:ea typeface="字魂36号-正文宋楷" panose="02010600030101010101" charset="-122"/>
              </a:rPr>
              <a:t>https://www.panewslab.com/zh/articledetails/1631241703351171.html</a:t>
            </a:r>
            <a:endParaRPr lang="zh-CN" altLang="en-US" sz="2000" dirty="0">
              <a:solidFill>
                <a:schemeClr val="bg1"/>
              </a:solidFill>
              <a:latin typeface="字魂36号-正文宋楷" panose="02010600030101010101" charset="-122"/>
              <a:ea typeface="字魂36号-正文宋楷" panose="02010600030101010101" charset="-122"/>
            </a:endParaRPr>
          </a:p>
          <a:p>
            <a:pPr marL="285750" indent="-285750">
              <a:buFont typeface="Wingdings" panose="05000000000000000000" pitchFamily="2" charset="2"/>
              <a:buChar char="Ø"/>
            </a:pPr>
            <a:endParaRPr lang="en-US" altLang="zh-CN" sz="2000" dirty="0">
              <a:solidFill>
                <a:schemeClr val="bg1"/>
              </a:solidFill>
              <a:latin typeface="字魂36号-正文宋楷" panose="00000500000000000000" pitchFamily="2" charset="-122"/>
              <a:ea typeface="字魂36号-正文宋楷" panose="00000500000000000000" pitchFamily="2" charset="-122"/>
            </a:endParaRPr>
          </a:p>
          <a:p>
            <a:pPr marL="285750" indent="-285750">
              <a:buFont typeface="Wingdings" panose="05000000000000000000" pitchFamily="2" charset="2"/>
              <a:buChar char="Ø"/>
            </a:pPr>
            <a:endParaRPr lang="zh-CN" altLang="en-US" sz="2000" dirty="0">
              <a:solidFill>
                <a:schemeClr val="bg1"/>
              </a:solidFill>
              <a:latin typeface="字魂36号-正文宋楷" panose="00000500000000000000" pitchFamily="2" charset="-122"/>
              <a:ea typeface="字魂36号-正文宋楷" panose="00000500000000000000" pitchFamily="2" charset="-122"/>
            </a:endParaRPr>
          </a:p>
        </p:txBody>
      </p:sp>
    </p:spTree>
    <p:extLst>
      <p:ext uri="{BB962C8B-B14F-4D97-AF65-F5344CB8AC3E}">
        <p14:creationId xmlns:p14="http://schemas.microsoft.com/office/powerpoint/2010/main" val="1123268482"/>
      </p:ext>
    </p:extLst>
  </p:cSld>
  <p:clrMapOvr>
    <a:masterClrMapping/>
  </p:clrMapOvr>
  <p:transition spd="med" advTm="200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ADB6CBA-D755-4382-B65C-E37C21353801}"/>
              </a:ext>
            </a:extLst>
          </p:cNvPr>
          <p:cNvSpPr txBox="1"/>
          <p:nvPr/>
        </p:nvSpPr>
        <p:spPr>
          <a:xfrm>
            <a:off x="1392574" y="1607939"/>
            <a:ext cx="9890620" cy="4801314"/>
          </a:xfrm>
          <a:prstGeom prst="rect">
            <a:avLst/>
          </a:prstGeom>
          <a:noFill/>
        </p:spPr>
        <p:txBody>
          <a:bodyPr wrap="square" rtlCol="0">
            <a:spAutoFit/>
          </a:bodyPr>
          <a:lstStyle/>
          <a:p>
            <a:r>
              <a:rPr lang="zh-CN" altLang="en-US" b="1" dirty="0">
                <a:solidFill>
                  <a:schemeClr val="bg1"/>
                </a:solidFill>
                <a:latin typeface="字魂36号-正文宋楷" panose="02010600030101010101" charset="-122"/>
                <a:ea typeface="字魂36号-正文宋楷" panose="02010600030101010101" charset="-122"/>
              </a:rPr>
              <a:t>然而，以太坊效率低、兑换费高的缺陷一直以来都受人诟病。</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性能大大限制了以太坊成交数量，抑制了公链的用户增长。</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以太坊</a:t>
            </a:r>
            <a:r>
              <a:rPr lang="en-US" altLang="zh-CN" b="1" dirty="0">
                <a:solidFill>
                  <a:schemeClr val="bg1"/>
                </a:solidFill>
                <a:latin typeface="字魂36号-正文宋楷" panose="02010600030101010101" charset="-122"/>
                <a:ea typeface="字魂36号-正文宋楷" panose="02010600030101010101" charset="-122"/>
              </a:rPr>
              <a:t>2.0</a:t>
            </a:r>
            <a:r>
              <a:rPr lang="zh-CN" altLang="en-US" b="1" dirty="0">
                <a:solidFill>
                  <a:schemeClr val="bg1"/>
                </a:solidFill>
                <a:latin typeface="字魂36号-正文宋楷" panose="02010600030101010101" charset="-122"/>
                <a:ea typeface="字魂36号-正文宋楷" panose="02010600030101010101" charset="-122"/>
              </a:rPr>
              <a:t>的版本升级中集中针对性地解决这些问题，其中最主要的是增加了两个新的技术</a:t>
            </a:r>
            <a:r>
              <a:rPr lang="en-US" altLang="zh-CN" b="1" dirty="0">
                <a:solidFill>
                  <a:schemeClr val="bg1"/>
                </a:solidFill>
                <a:latin typeface="字魂36号-正文宋楷" panose="02010600030101010101" charset="-122"/>
                <a:ea typeface="字魂36号-正文宋楷" panose="02010600030101010101" charset="-122"/>
              </a:rPr>
              <a:t>/</a:t>
            </a:r>
            <a:r>
              <a:rPr lang="zh-CN" altLang="en-US" b="1" dirty="0">
                <a:solidFill>
                  <a:schemeClr val="bg1"/>
                </a:solidFill>
                <a:latin typeface="字魂36号-正文宋楷" panose="02010600030101010101" charset="-122"/>
                <a:ea typeface="字魂36号-正文宋楷" panose="02010600030101010101" charset="-122"/>
              </a:rPr>
              <a:t>机制：</a:t>
            </a:r>
            <a:r>
              <a:rPr lang="zh-CN" altLang="en-US" b="1" dirty="0">
                <a:solidFill>
                  <a:srgbClr val="FFC000"/>
                </a:solidFill>
                <a:latin typeface="字魂36号-正文宋楷" panose="02010600030101010101" charset="-122"/>
                <a:ea typeface="字魂36号-正文宋楷" panose="02010600030101010101" charset="-122"/>
              </a:rPr>
              <a:t>分片链（</a:t>
            </a:r>
            <a:r>
              <a:rPr lang="en-US" altLang="zh-CN" b="1" dirty="0">
                <a:solidFill>
                  <a:srgbClr val="FFC000"/>
                </a:solidFill>
                <a:latin typeface="字魂36号-正文宋楷" panose="02010600030101010101" charset="-122"/>
                <a:ea typeface="字魂36号-正文宋楷" panose="02010600030101010101" charset="-122"/>
              </a:rPr>
              <a:t>Shard Chains</a:t>
            </a:r>
            <a:r>
              <a:rPr lang="zh-CN" altLang="en-US" b="1" dirty="0">
                <a:solidFill>
                  <a:srgbClr val="FFC000"/>
                </a:solidFill>
                <a:latin typeface="字魂36号-正文宋楷" panose="02010600030101010101" charset="-122"/>
                <a:ea typeface="字魂36号-正文宋楷" panose="02010600030101010101" charset="-122"/>
              </a:rPr>
              <a:t>）和权益证明（</a:t>
            </a:r>
            <a:r>
              <a:rPr lang="en-US" altLang="zh-CN" b="1" dirty="0">
                <a:solidFill>
                  <a:srgbClr val="FFC000"/>
                </a:solidFill>
                <a:latin typeface="字魂36号-正文宋楷" panose="02010600030101010101" charset="-122"/>
                <a:ea typeface="字魂36号-正文宋楷" panose="02010600030101010101" charset="-122"/>
              </a:rPr>
              <a:t>Proof of Stake</a:t>
            </a:r>
            <a:r>
              <a:rPr lang="zh-CN" altLang="en-US" b="1" dirty="0">
                <a:solidFill>
                  <a:srgbClr val="FFC000"/>
                </a:solidFill>
                <a:latin typeface="字魂36号-正文宋楷" panose="02010600030101010101" charset="-122"/>
                <a:ea typeface="字魂36号-正文宋楷" panose="02010600030101010101" charset="-122"/>
              </a:rPr>
              <a:t>）</a:t>
            </a:r>
            <a:r>
              <a:rPr lang="zh-CN" altLang="en-US" b="1" dirty="0">
                <a:solidFill>
                  <a:schemeClr val="bg1"/>
                </a:solidFill>
                <a:latin typeface="字魂36号-正文宋楷" panose="02010600030101010101" charset="-122"/>
                <a:ea typeface="字魂36号-正文宋楷" panose="02010600030101010101" charset="-122"/>
              </a:rPr>
              <a:t>。</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以太坊 </a:t>
            </a:r>
            <a:r>
              <a:rPr lang="en-US" altLang="zh-CN" b="1" dirty="0">
                <a:solidFill>
                  <a:schemeClr val="bg1"/>
                </a:solidFill>
                <a:latin typeface="字魂36号-正文宋楷" panose="02010600030101010101" charset="-122"/>
                <a:ea typeface="字魂36号-正文宋楷" panose="02010600030101010101" charset="-122"/>
              </a:rPr>
              <a:t>2.0 </a:t>
            </a:r>
            <a:r>
              <a:rPr lang="zh-CN" altLang="en-US" b="1" dirty="0">
                <a:solidFill>
                  <a:schemeClr val="bg1"/>
                </a:solidFill>
                <a:latin typeface="字魂36号-正文宋楷" panose="02010600030101010101" charset="-122"/>
                <a:ea typeface="字魂36号-正文宋楷" panose="02010600030101010101" charset="-122"/>
              </a:rPr>
              <a:t>会分三个阶段部署：</a:t>
            </a:r>
          </a:p>
          <a:p>
            <a:pPr lvl="1"/>
            <a:r>
              <a:rPr lang="en-US" altLang="zh-CN" b="1" dirty="0">
                <a:solidFill>
                  <a:schemeClr val="bg1"/>
                </a:solidFill>
                <a:latin typeface="字魂36号-正文宋楷" panose="02010600030101010101" charset="-122"/>
                <a:ea typeface="字魂36号-正文宋楷" panose="02010600030101010101" charset="-122"/>
              </a:rPr>
              <a:t>Phase 0</a:t>
            </a:r>
            <a:r>
              <a:rPr lang="zh-CN" altLang="en-US" b="1" dirty="0">
                <a:solidFill>
                  <a:schemeClr val="bg1"/>
                </a:solidFill>
                <a:latin typeface="字魂36号-正文宋楷" panose="02010600030101010101" charset="-122"/>
                <a:ea typeface="字魂36号-正文宋楷" panose="02010600030101010101" charset="-122"/>
              </a:rPr>
              <a:t>：信标链（信标链主网已于</a:t>
            </a:r>
            <a:r>
              <a:rPr lang="en-US" altLang="zh-CN" b="1" dirty="0">
                <a:solidFill>
                  <a:schemeClr val="bg1"/>
                </a:solidFill>
                <a:latin typeface="字魂36号-正文宋楷" panose="02010600030101010101" charset="-122"/>
                <a:ea typeface="字魂36号-正文宋楷" panose="02010600030101010101" charset="-122"/>
              </a:rPr>
              <a:t>2020</a:t>
            </a:r>
            <a:r>
              <a:rPr lang="zh-CN" altLang="en-US" b="1" dirty="0">
                <a:solidFill>
                  <a:schemeClr val="bg1"/>
                </a:solidFill>
                <a:latin typeface="字魂36号-正文宋楷" panose="02010600030101010101" charset="-122"/>
                <a:ea typeface="字魂36号-正文宋楷" panose="02010600030101010101" charset="-122"/>
              </a:rPr>
              <a:t>年</a:t>
            </a:r>
            <a:r>
              <a:rPr lang="en-US" altLang="zh-CN" b="1" dirty="0">
                <a:solidFill>
                  <a:schemeClr val="bg1"/>
                </a:solidFill>
                <a:latin typeface="字魂36号-正文宋楷" panose="02010600030101010101" charset="-122"/>
                <a:ea typeface="字魂36号-正文宋楷" panose="02010600030101010101" charset="-122"/>
              </a:rPr>
              <a:t>12</a:t>
            </a:r>
            <a:r>
              <a:rPr lang="zh-CN" altLang="en-US" b="1" dirty="0">
                <a:solidFill>
                  <a:schemeClr val="bg1"/>
                </a:solidFill>
                <a:latin typeface="字魂36号-正文宋楷" panose="02010600030101010101" charset="-122"/>
                <a:ea typeface="字魂36号-正文宋楷" panose="02010600030101010101" charset="-122"/>
              </a:rPr>
              <a:t>月</a:t>
            </a:r>
            <a:r>
              <a:rPr lang="en-US" altLang="zh-CN" b="1" dirty="0">
                <a:solidFill>
                  <a:schemeClr val="bg1"/>
                </a:solidFill>
                <a:latin typeface="字魂36号-正文宋楷" panose="02010600030101010101" charset="-122"/>
                <a:ea typeface="字魂36号-正文宋楷" panose="02010600030101010101" charset="-122"/>
              </a:rPr>
              <a:t>1</a:t>
            </a:r>
            <a:r>
              <a:rPr lang="zh-CN" altLang="en-US" b="1" dirty="0">
                <a:solidFill>
                  <a:schemeClr val="bg1"/>
                </a:solidFill>
                <a:latin typeface="字魂36号-正文宋楷" panose="02010600030101010101" charset="-122"/>
                <a:ea typeface="字魂36号-正文宋楷" panose="02010600030101010101" charset="-122"/>
              </a:rPr>
              <a:t>日上线）</a:t>
            </a:r>
          </a:p>
          <a:p>
            <a:pPr lvl="1"/>
            <a:r>
              <a:rPr lang="en-US" altLang="zh-CN" b="1" dirty="0">
                <a:solidFill>
                  <a:schemeClr val="bg1"/>
                </a:solidFill>
                <a:latin typeface="字魂36号-正文宋楷" panose="02010600030101010101" charset="-122"/>
                <a:ea typeface="字魂36号-正文宋楷" panose="02010600030101010101" charset="-122"/>
              </a:rPr>
              <a:t>Phase 1</a:t>
            </a:r>
            <a:r>
              <a:rPr lang="zh-CN" altLang="en-US" b="1" dirty="0">
                <a:solidFill>
                  <a:schemeClr val="bg1"/>
                </a:solidFill>
                <a:latin typeface="字魂36号-正文宋楷" panose="02010600030101010101" charset="-122"/>
                <a:ea typeface="字魂36号-正文宋楷" panose="02010600030101010101" charset="-122"/>
              </a:rPr>
              <a:t>：分片（分片升级计划在 </a:t>
            </a:r>
            <a:r>
              <a:rPr lang="en-US" altLang="zh-CN" b="1" dirty="0" err="1">
                <a:solidFill>
                  <a:schemeClr val="bg1"/>
                </a:solidFill>
                <a:latin typeface="字魂36号-正文宋楷" panose="02010600030101010101" charset="-122"/>
                <a:ea typeface="字魂36号-正文宋楷" panose="02010600030101010101" charset="-122"/>
              </a:rPr>
              <a:t>Mainnet</a:t>
            </a:r>
            <a:r>
              <a:rPr lang="en-US" altLang="zh-CN" b="1" dirty="0">
                <a:solidFill>
                  <a:schemeClr val="bg1"/>
                </a:solidFill>
                <a:latin typeface="字魂36号-正文宋楷" panose="02010600030101010101" charset="-122"/>
                <a:ea typeface="字魂36号-正文宋楷" panose="02010600030101010101" charset="-122"/>
              </a:rPr>
              <a:t> </a:t>
            </a:r>
            <a:r>
              <a:rPr lang="zh-CN" altLang="en-US" b="1" dirty="0">
                <a:solidFill>
                  <a:schemeClr val="bg1"/>
                </a:solidFill>
                <a:latin typeface="字魂36号-正文宋楷" panose="02010600030101010101" charset="-122"/>
                <a:ea typeface="字魂36号-正文宋楷" panose="02010600030101010101" charset="-122"/>
              </a:rPr>
              <a:t>与 </a:t>
            </a:r>
            <a:r>
              <a:rPr lang="en-US" altLang="zh-CN" b="1" dirty="0">
                <a:solidFill>
                  <a:schemeClr val="bg1"/>
                </a:solidFill>
                <a:latin typeface="字魂36号-正文宋楷" panose="02010600030101010101" charset="-122"/>
                <a:ea typeface="字魂36号-正文宋楷" panose="02010600030101010101" charset="-122"/>
              </a:rPr>
              <a:t>Beacon Chain </a:t>
            </a:r>
            <a:r>
              <a:rPr lang="zh-CN" altLang="en-US" b="1" dirty="0">
                <a:solidFill>
                  <a:schemeClr val="bg1"/>
                </a:solidFill>
                <a:latin typeface="字魂36号-正文宋楷" panose="02010600030101010101" charset="-122"/>
                <a:ea typeface="字魂36号-正文宋楷" panose="02010600030101010101" charset="-122"/>
              </a:rPr>
              <a:t>合并之后进行。时间预计在 </a:t>
            </a:r>
            <a:r>
              <a:rPr lang="en-US" altLang="zh-CN" b="1" dirty="0">
                <a:solidFill>
                  <a:schemeClr val="bg1"/>
                </a:solidFill>
                <a:latin typeface="字魂36号-正文宋楷" panose="02010600030101010101" charset="-122"/>
                <a:ea typeface="字魂36号-正文宋楷" panose="02010600030101010101" charset="-122"/>
              </a:rPr>
              <a:t>2023 </a:t>
            </a:r>
            <a:r>
              <a:rPr lang="zh-CN" altLang="en-US" b="1" dirty="0">
                <a:solidFill>
                  <a:schemeClr val="bg1"/>
                </a:solidFill>
                <a:latin typeface="字魂36号-正文宋楷" panose="02010600030101010101" charset="-122"/>
                <a:ea typeface="字魂36号-正文宋楷" panose="02010600030101010101" charset="-122"/>
              </a:rPr>
              <a:t>年）</a:t>
            </a:r>
          </a:p>
          <a:p>
            <a:pPr lvl="1"/>
            <a:r>
              <a:rPr lang="en-US" altLang="zh-CN" b="1" dirty="0">
                <a:solidFill>
                  <a:schemeClr val="bg1"/>
                </a:solidFill>
                <a:latin typeface="字魂36号-正文宋楷" panose="02010600030101010101" charset="-122"/>
                <a:ea typeface="字魂36号-正文宋楷" panose="02010600030101010101" charset="-122"/>
              </a:rPr>
              <a:t>Phase 2</a:t>
            </a:r>
            <a:r>
              <a:rPr lang="zh-CN" altLang="en-US" b="1" dirty="0">
                <a:solidFill>
                  <a:schemeClr val="bg1"/>
                </a:solidFill>
                <a:latin typeface="字魂36号-正文宋楷" panose="02010600030101010101" charset="-122"/>
                <a:ea typeface="字魂36号-正文宋楷" panose="02010600030101010101" charset="-122"/>
              </a:rPr>
              <a:t>：执行</a:t>
            </a:r>
            <a:endParaRPr lang="en-US" altLang="zh-CN" b="1" dirty="0">
              <a:solidFill>
                <a:schemeClr val="bg1"/>
              </a:solidFill>
              <a:latin typeface="字魂36号-正文宋楷" panose="02010600030101010101" charset="-122"/>
              <a:ea typeface="字魂36号-正文宋楷" panose="02010600030101010101" charset="-122"/>
            </a:endParaRPr>
          </a:p>
          <a:p>
            <a:pPr lvl="1"/>
            <a:endParaRPr lang="en-US" altLang="zh-CN" b="1" dirty="0">
              <a:solidFill>
                <a:schemeClr val="bg1"/>
              </a:solidFill>
              <a:latin typeface="字魂36号-正文宋楷" panose="02010600030101010101" charset="-122"/>
              <a:ea typeface="字魂36号-正文宋楷" panose="02010600030101010101" charset="-122"/>
            </a:endParaRPr>
          </a:p>
          <a:p>
            <a:r>
              <a:rPr lang="en-US" altLang="zh-CN" b="1" dirty="0">
                <a:solidFill>
                  <a:schemeClr val="bg1"/>
                </a:solidFill>
                <a:latin typeface="字魂36号-正文宋楷" panose="02010600030101010101" charset="-122"/>
                <a:ea typeface="字魂36号-正文宋楷" panose="02010600030101010101" charset="-122"/>
              </a:rPr>
              <a:t>————————————————————————————</a:t>
            </a:r>
          </a:p>
          <a:p>
            <a:endParaRPr lang="en-US" altLang="zh-CN" b="1" dirty="0">
              <a:solidFill>
                <a:schemeClr val="bg1"/>
              </a:solidFill>
              <a:latin typeface="字魂36号-正文宋楷" panose="02010600030101010101" charset="-122"/>
              <a:ea typeface="字魂36号-正文宋楷" panose="02010600030101010101" charset="-122"/>
            </a:endParaRPr>
          </a:p>
          <a:p>
            <a:r>
              <a:rPr lang="zh-CN" altLang="en-US" b="1" dirty="0">
                <a:solidFill>
                  <a:srgbClr val="FFC000"/>
                </a:solidFill>
                <a:latin typeface="字魂36号-正文宋楷" panose="02010600030101010101" charset="-122"/>
                <a:ea typeface="字魂36号-正文宋楷" panose="02010600030101010101" charset="-122"/>
              </a:rPr>
              <a:t>区块链的可拓展性或者说扩容问题</a:t>
            </a:r>
            <a:r>
              <a:rPr lang="zh-CN" altLang="en-US" b="1" dirty="0">
                <a:solidFill>
                  <a:schemeClr val="bg1"/>
                </a:solidFill>
                <a:latin typeface="字魂36号-正文宋楷" panose="02010600030101010101" charset="-122"/>
                <a:ea typeface="字魂36号-正文宋楷" panose="02010600030101010101" charset="-122"/>
              </a:rPr>
              <a:t>一直是行业关注的焦点，以太坊</a:t>
            </a:r>
            <a:r>
              <a:rPr lang="en-US" altLang="zh-CN" b="1" dirty="0">
                <a:solidFill>
                  <a:schemeClr val="bg1"/>
                </a:solidFill>
                <a:latin typeface="字魂36号-正文宋楷" panose="02010600030101010101" charset="-122"/>
                <a:ea typeface="字魂36号-正文宋楷" panose="02010600030101010101" charset="-122"/>
              </a:rPr>
              <a:t>1.0 </a:t>
            </a:r>
            <a:r>
              <a:rPr lang="zh-CN" altLang="en-US" b="1" dirty="0">
                <a:solidFill>
                  <a:schemeClr val="bg1"/>
                </a:solidFill>
                <a:latin typeface="字魂36号-正文宋楷" panose="02010600030101010101" charset="-122"/>
                <a:ea typeface="字魂36号-正文宋楷" panose="02010600030101010101" charset="-122"/>
              </a:rPr>
              <a:t>之后的大多数公链都致力于解决这个问题，于是也迎来了后来的公链大爆发。</a:t>
            </a:r>
            <a:endParaRPr lang="en-US" altLang="zh-CN" b="1" dirty="0">
              <a:solidFill>
                <a:schemeClr val="bg1"/>
              </a:solidFill>
              <a:latin typeface="字魂36号-正文宋楷" panose="02010600030101010101" charset="-122"/>
              <a:ea typeface="字魂36号-正文宋楷" panose="02010600030101010101" charset="-122"/>
            </a:endParaRPr>
          </a:p>
          <a:p>
            <a:endParaRPr lang="zh-CN" altLang="en-US" b="1" dirty="0">
              <a:solidFill>
                <a:schemeClr val="bg1"/>
              </a:solidFill>
              <a:latin typeface="字魂36号-正文宋楷" panose="02010600030101010101" charset="-122"/>
              <a:ea typeface="字魂36号-正文宋楷" panose="02010600030101010101" charset="-122"/>
            </a:endParaRPr>
          </a:p>
        </p:txBody>
      </p:sp>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1—</a:t>
            </a:r>
            <a:r>
              <a:rPr lang="zh-CN" altLang="en-US" sz="3200" dirty="0">
                <a:solidFill>
                  <a:schemeClr val="bg1"/>
                </a:solidFill>
                <a:latin typeface="字魂209号-月影手书" panose="00000500000000000000" pitchFamily="2" charset="-122"/>
                <a:ea typeface="字魂209号-月影手书" panose="00000500000000000000" pitchFamily="2" charset="-122"/>
              </a:rPr>
              <a:t>论区块链的可拓展性</a:t>
            </a:r>
          </a:p>
        </p:txBody>
      </p:sp>
    </p:spTree>
    <p:extLst>
      <p:ext uri="{BB962C8B-B14F-4D97-AF65-F5344CB8AC3E}">
        <p14:creationId xmlns:p14="http://schemas.microsoft.com/office/powerpoint/2010/main" val="3603906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ADB6CBA-D755-4382-B65C-E37C21353801}"/>
              </a:ext>
            </a:extLst>
          </p:cNvPr>
          <p:cNvSpPr txBox="1"/>
          <p:nvPr/>
        </p:nvSpPr>
        <p:spPr>
          <a:xfrm>
            <a:off x="721453" y="1272380"/>
            <a:ext cx="5310232" cy="5078313"/>
          </a:xfrm>
          <a:prstGeom prst="rect">
            <a:avLst/>
          </a:prstGeom>
          <a:noFill/>
        </p:spPr>
        <p:txBody>
          <a:bodyPr wrap="square" rtlCol="0">
            <a:spAutoFit/>
          </a:bodyPr>
          <a:lstStyle/>
          <a:p>
            <a:endParaRPr lang="zh-CN" altLang="en-US" b="1" dirty="0">
              <a:solidFill>
                <a:schemeClr val="bg1"/>
              </a:solidFill>
              <a:latin typeface="字魂36号-正文宋楷" panose="02010600030101010101" charset="-122"/>
              <a:ea typeface="字魂36号-正文宋楷" panose="02010600030101010101" charset="-122"/>
            </a:endParaRPr>
          </a:p>
          <a:p>
            <a:pPr marL="285750" indent="-285750">
              <a:buFont typeface="Wingdings" panose="05000000000000000000" pitchFamily="2" charset="2"/>
              <a:buChar char="ü"/>
            </a:pPr>
            <a:r>
              <a:rPr lang="zh-CN" altLang="en-US" b="1" dirty="0">
                <a:solidFill>
                  <a:schemeClr val="bg1"/>
                </a:solidFill>
                <a:latin typeface="字魂36号-正文宋楷" panose="02010600030101010101" charset="-122"/>
                <a:ea typeface="字魂36号-正文宋楷" panose="02010600030101010101" charset="-122"/>
              </a:rPr>
              <a:t>诸如 </a:t>
            </a:r>
            <a:r>
              <a:rPr lang="en-US" altLang="zh-CN" b="1" dirty="0">
                <a:solidFill>
                  <a:schemeClr val="bg1"/>
                </a:solidFill>
                <a:latin typeface="字魂36号-正文宋楷" panose="02010600030101010101" charset="-122"/>
                <a:ea typeface="字魂36号-正文宋楷" panose="02010600030101010101" charset="-122"/>
              </a:rPr>
              <a:t>EOS</a:t>
            </a:r>
            <a:r>
              <a:rPr lang="zh-CN" altLang="en-US" b="1" dirty="0">
                <a:solidFill>
                  <a:schemeClr val="bg1"/>
                </a:solidFill>
                <a:latin typeface="字魂36号-正文宋楷" panose="02010600030101010101" charset="-122"/>
                <a:ea typeface="字魂36号-正文宋楷" panose="02010600030101010101" charset="-122"/>
              </a:rPr>
              <a:t>（</a:t>
            </a:r>
            <a:r>
              <a:rPr lang="en-US" altLang="zh-CN" b="1" dirty="0">
                <a:solidFill>
                  <a:schemeClr val="bg1"/>
                </a:solidFill>
                <a:latin typeface="字魂36号-正文宋楷" panose="02010600030101010101" charset="-122"/>
                <a:ea typeface="字魂36号-正文宋楷" panose="02010600030101010101" charset="-122"/>
              </a:rPr>
              <a:t> Enterprise Operation System </a:t>
            </a:r>
            <a:r>
              <a:rPr lang="zh-CN" altLang="en-US" b="1" dirty="0">
                <a:solidFill>
                  <a:schemeClr val="bg1"/>
                </a:solidFill>
                <a:latin typeface="字魂36号-正文宋楷" panose="02010600030101010101" charset="-122"/>
                <a:ea typeface="字魂36号-正文宋楷" panose="02010600030101010101" charset="-122"/>
              </a:rPr>
              <a:t>商业级区块链操作系统）</a:t>
            </a:r>
            <a:r>
              <a:rPr lang="en-US" altLang="zh-CN" b="1" dirty="0">
                <a:solidFill>
                  <a:schemeClr val="bg1"/>
                </a:solidFill>
                <a:latin typeface="字魂36号-正文宋楷" panose="02010600030101010101" charset="-122"/>
                <a:ea typeface="字魂36号-正文宋楷" panose="02010600030101010101" charset="-122"/>
              </a:rPr>
              <a:t> </a:t>
            </a:r>
            <a:r>
              <a:rPr lang="zh-CN" altLang="en-US" b="1" dirty="0">
                <a:solidFill>
                  <a:schemeClr val="bg1"/>
                </a:solidFill>
                <a:latin typeface="字魂36号-正文宋楷" panose="02010600030101010101" charset="-122"/>
                <a:ea typeface="字魂36号-正文宋楷" panose="02010600030101010101" charset="-122"/>
              </a:rPr>
              <a:t>通过改变</a:t>
            </a:r>
            <a:r>
              <a:rPr lang="zh-CN" altLang="en-US" b="1" dirty="0">
                <a:solidFill>
                  <a:srgbClr val="FFC000"/>
                </a:solidFill>
                <a:latin typeface="字魂36号-正文宋楷" panose="02010600030101010101" charset="-122"/>
                <a:ea typeface="字魂36号-正文宋楷" panose="02010600030101010101" charset="-122"/>
              </a:rPr>
              <a:t>共识机制</a:t>
            </a:r>
            <a:r>
              <a:rPr lang="zh-CN" altLang="en-US" b="1" dirty="0">
                <a:solidFill>
                  <a:schemeClr val="bg1"/>
                </a:solidFill>
                <a:latin typeface="字魂36号-正文宋楷" panose="02010600030101010101" charset="-122"/>
                <a:ea typeface="字魂36号-正文宋楷" panose="02010600030101010101" charset="-122"/>
              </a:rPr>
              <a:t>，使用偏中心化的 </a:t>
            </a:r>
            <a:r>
              <a:rPr lang="en-US" altLang="zh-CN" b="1" dirty="0" err="1">
                <a:solidFill>
                  <a:srgbClr val="FFC000"/>
                </a:solidFill>
                <a:latin typeface="字魂36号-正文宋楷" panose="02010600030101010101" charset="-122"/>
                <a:ea typeface="字魂36号-正文宋楷" panose="02010600030101010101" charset="-122"/>
              </a:rPr>
              <a:t>DPoS</a:t>
            </a:r>
            <a:r>
              <a:rPr lang="en-US" altLang="zh-CN" b="1" dirty="0">
                <a:solidFill>
                  <a:schemeClr val="bg1"/>
                </a:solidFill>
                <a:latin typeface="字魂36号-正文宋楷" panose="02010600030101010101" charset="-122"/>
                <a:ea typeface="字魂36号-正文宋楷" panose="02010600030101010101" charset="-122"/>
              </a:rPr>
              <a:t> </a:t>
            </a:r>
            <a:r>
              <a:rPr lang="zh-CN" altLang="en-US" b="1" dirty="0">
                <a:solidFill>
                  <a:schemeClr val="bg1"/>
                </a:solidFill>
                <a:latin typeface="字魂36号-正文宋楷" panose="02010600030101010101" charset="-122"/>
                <a:ea typeface="字魂36号-正文宋楷" panose="02010600030101010101" charset="-122"/>
              </a:rPr>
              <a:t>实现更快的共识确认</a:t>
            </a:r>
            <a:endParaRPr lang="en-US" altLang="zh-CN" b="1" dirty="0">
              <a:solidFill>
                <a:schemeClr val="bg1"/>
              </a:solidFill>
              <a:latin typeface="字魂36号-正文宋楷" panose="02010600030101010101" charset="-122"/>
              <a:ea typeface="字魂36号-正文宋楷" panose="02010600030101010101" charset="-122"/>
            </a:endParaRPr>
          </a:p>
          <a:p>
            <a:pPr marL="285750" indent="-285750">
              <a:buFont typeface="Wingdings" panose="05000000000000000000" pitchFamily="2" charset="2"/>
              <a:buChar char="ü"/>
            </a:pPr>
            <a:endParaRPr lang="en-US" altLang="zh-CN" b="1" dirty="0">
              <a:solidFill>
                <a:schemeClr val="bg1"/>
              </a:solidFill>
              <a:latin typeface="字魂36号-正文宋楷" panose="02010600030101010101" charset="-122"/>
              <a:ea typeface="字魂36号-正文宋楷" panose="02010600030101010101" charset="-122"/>
            </a:endParaRPr>
          </a:p>
          <a:p>
            <a:pPr marL="285750" indent="-285750">
              <a:buFont typeface="Wingdings" panose="05000000000000000000" pitchFamily="2" charset="2"/>
              <a:buChar char="ü"/>
            </a:pPr>
            <a:r>
              <a:rPr lang="en-US" altLang="zh-CN" b="1" dirty="0">
                <a:solidFill>
                  <a:schemeClr val="bg1"/>
                </a:solidFill>
                <a:latin typeface="字魂36号-正文宋楷" panose="02010600030101010101" charset="-122"/>
                <a:ea typeface="字魂36号-正文宋楷" panose="02010600030101010101" charset="-122"/>
              </a:rPr>
              <a:t>IOTA </a:t>
            </a:r>
            <a:r>
              <a:rPr lang="zh-CN" altLang="en-US" b="1" dirty="0">
                <a:solidFill>
                  <a:schemeClr val="bg1"/>
                </a:solidFill>
                <a:latin typeface="字魂36号-正文宋楷" panose="02010600030101010101" charset="-122"/>
                <a:ea typeface="字魂36号-正文宋楷" panose="02010600030101010101" charset="-122"/>
              </a:rPr>
              <a:t>通过改变</a:t>
            </a:r>
            <a:r>
              <a:rPr lang="zh-CN" altLang="en-US" b="1" dirty="0">
                <a:solidFill>
                  <a:srgbClr val="FFC000"/>
                </a:solidFill>
                <a:latin typeface="字魂36号-正文宋楷" panose="02010600030101010101" charset="-122"/>
                <a:ea typeface="字魂36号-正文宋楷" panose="02010600030101010101" charset="-122"/>
              </a:rPr>
              <a:t>网络结构</a:t>
            </a:r>
            <a:r>
              <a:rPr lang="zh-CN" altLang="en-US" b="1" dirty="0">
                <a:solidFill>
                  <a:schemeClr val="bg1"/>
                </a:solidFill>
                <a:latin typeface="字魂36号-正文宋楷" panose="02010600030101010101" charset="-122"/>
                <a:ea typeface="字魂36号-正文宋楷" panose="02010600030101010101" charset="-122"/>
              </a:rPr>
              <a:t>，使用</a:t>
            </a:r>
            <a:r>
              <a:rPr lang="zh-CN" altLang="en-US" b="1" dirty="0">
                <a:solidFill>
                  <a:srgbClr val="FFC000"/>
                </a:solidFill>
                <a:latin typeface="字魂36号-正文宋楷" panose="02010600030101010101" charset="-122"/>
                <a:ea typeface="字魂36号-正文宋楷" panose="02010600030101010101" charset="-122"/>
              </a:rPr>
              <a:t> </a:t>
            </a:r>
            <a:r>
              <a:rPr lang="en-US" altLang="zh-CN" b="1" dirty="0">
                <a:solidFill>
                  <a:srgbClr val="FFC000"/>
                </a:solidFill>
                <a:latin typeface="字魂36号-正文宋楷" panose="02010600030101010101" charset="-122"/>
                <a:ea typeface="字魂36号-正文宋楷" panose="02010600030101010101" charset="-122"/>
              </a:rPr>
              <a:t>DAG </a:t>
            </a:r>
            <a:r>
              <a:rPr lang="zh-CN" altLang="en-US" b="1" dirty="0">
                <a:solidFill>
                  <a:srgbClr val="FFC000"/>
                </a:solidFill>
                <a:latin typeface="字魂36号-正文宋楷" panose="02010600030101010101" charset="-122"/>
                <a:ea typeface="字魂36号-正文宋楷" panose="02010600030101010101" charset="-122"/>
              </a:rPr>
              <a:t>（</a:t>
            </a:r>
            <a:r>
              <a:rPr lang="en-US" altLang="zh-CN" b="1" dirty="0">
                <a:solidFill>
                  <a:srgbClr val="FFC000"/>
                </a:solidFill>
                <a:latin typeface="字魂36号-正文宋楷" panose="02010600030101010101" charset="-122"/>
                <a:ea typeface="字魂36号-正文宋楷" panose="02010600030101010101" charset="-122"/>
              </a:rPr>
              <a:t>Directed Acyclic Graph</a:t>
            </a:r>
            <a:r>
              <a:rPr lang="zh-CN" altLang="en-US" b="1" dirty="0">
                <a:solidFill>
                  <a:srgbClr val="FFC000"/>
                </a:solidFill>
                <a:latin typeface="字魂36号-正文宋楷" panose="02010600030101010101" charset="-122"/>
                <a:ea typeface="字魂36号-正文宋楷" panose="02010600030101010101" charset="-122"/>
              </a:rPr>
              <a:t>，有向无环图）</a:t>
            </a:r>
            <a:r>
              <a:rPr lang="zh-CN" altLang="en-US" b="1" dirty="0">
                <a:solidFill>
                  <a:schemeClr val="bg1"/>
                </a:solidFill>
                <a:latin typeface="字魂36号-正文宋楷" panose="02010600030101010101" charset="-122"/>
                <a:ea typeface="字魂36号-正文宋楷" panose="02010600030101010101" charset="-122"/>
              </a:rPr>
              <a:t>实现更强的拓展性</a:t>
            </a:r>
            <a:endParaRPr lang="en-US" altLang="zh-CN" b="1" dirty="0">
              <a:solidFill>
                <a:schemeClr val="bg1"/>
              </a:solidFill>
              <a:latin typeface="字魂36号-正文宋楷" panose="02010600030101010101" charset="-122"/>
              <a:ea typeface="字魂36号-正文宋楷" panose="02010600030101010101" charset="-122"/>
            </a:endParaRPr>
          </a:p>
          <a:p>
            <a:pPr marL="285750" indent="-285750">
              <a:buFont typeface="Wingdings" panose="05000000000000000000" pitchFamily="2" charset="2"/>
              <a:buChar char="ü"/>
            </a:pPr>
            <a:endParaRPr lang="en-US" altLang="zh-CN" b="1" dirty="0">
              <a:solidFill>
                <a:schemeClr val="bg1"/>
              </a:solidFill>
              <a:latin typeface="字魂36号-正文宋楷" panose="02010600030101010101" charset="-122"/>
              <a:ea typeface="字魂36号-正文宋楷" panose="02010600030101010101" charset="-122"/>
            </a:endParaRPr>
          </a:p>
          <a:p>
            <a:pPr marL="285750" indent="-285750">
              <a:buFont typeface="Wingdings" panose="05000000000000000000" pitchFamily="2" charset="2"/>
              <a:buChar char="ü"/>
            </a:pPr>
            <a:r>
              <a:rPr lang="zh-CN" altLang="en-US" b="1" dirty="0">
                <a:solidFill>
                  <a:schemeClr val="bg1"/>
                </a:solidFill>
                <a:latin typeface="字魂36号-正文宋楷" panose="02010600030101010101" charset="-122"/>
                <a:ea typeface="字魂36号-正文宋楷" panose="02010600030101010101" charset="-122"/>
              </a:rPr>
              <a:t>当然也有通过侧链或状态通道实现扩容的</a:t>
            </a:r>
            <a:r>
              <a:rPr lang="zh-CN" altLang="en-US" b="1" dirty="0">
                <a:solidFill>
                  <a:srgbClr val="FFC000"/>
                </a:solidFill>
                <a:latin typeface="字魂36号-正文宋楷" panose="02010600030101010101" charset="-122"/>
                <a:ea typeface="字魂36号-正文宋楷" panose="02010600030101010101" charset="-122"/>
              </a:rPr>
              <a:t>二层解决方案</a:t>
            </a:r>
            <a:r>
              <a:rPr lang="en-US" altLang="zh-CN" b="1" dirty="0">
                <a:solidFill>
                  <a:srgbClr val="FFC000"/>
                </a:solidFill>
                <a:latin typeface="字魂36号-正文宋楷" panose="02010600030101010101" charset="-122"/>
                <a:ea typeface="字魂36号-正文宋楷" panose="02010600030101010101" charset="-122"/>
              </a:rPr>
              <a:t>(</a:t>
            </a:r>
            <a:r>
              <a:rPr lang="en-US" altLang="zh-CN" sz="1800" b="1" dirty="0">
                <a:solidFill>
                  <a:srgbClr val="FFC000"/>
                </a:solidFill>
                <a:latin typeface="字魂36号-正文宋楷" panose="02010600030101010101" charset="-122"/>
                <a:ea typeface="字魂36号-正文宋楷" panose="02010600030101010101" charset="-122"/>
              </a:rPr>
              <a:t>Layer2)</a:t>
            </a:r>
            <a:r>
              <a:rPr lang="zh-CN" altLang="en-US" b="1" dirty="0">
                <a:solidFill>
                  <a:schemeClr val="bg1"/>
                </a:solidFill>
                <a:latin typeface="字魂36号-正文宋楷" panose="02010600030101010101" charset="-122"/>
                <a:ea typeface="字魂36号-正文宋楷" panose="02010600030101010101" charset="-122"/>
              </a:rPr>
              <a:t>，例如 </a:t>
            </a:r>
            <a:r>
              <a:rPr lang="en-US" altLang="zh-CN" b="1" dirty="0" err="1">
                <a:solidFill>
                  <a:schemeClr val="bg1"/>
                </a:solidFill>
                <a:latin typeface="字魂36号-正文宋楷" panose="02010600030101010101" charset="-122"/>
                <a:ea typeface="字魂36号-正文宋楷" panose="02010600030101010101" charset="-122"/>
              </a:rPr>
              <a:t>Celer</a:t>
            </a:r>
            <a:endParaRPr lang="en-US" altLang="zh-CN" b="1" dirty="0">
              <a:solidFill>
                <a:schemeClr val="bg1"/>
              </a:solidFill>
              <a:latin typeface="字魂36号-正文宋楷" panose="02010600030101010101" charset="-122"/>
              <a:ea typeface="字魂36号-正文宋楷" panose="02010600030101010101" charset="-122"/>
            </a:endParaRPr>
          </a:p>
          <a:p>
            <a:pPr marL="285750" indent="-285750">
              <a:buFont typeface="Wingdings" panose="05000000000000000000" pitchFamily="2" charset="2"/>
              <a:buChar char="ü"/>
            </a:pPr>
            <a:endParaRPr lang="zh-CN" altLang="en-US" b="1" dirty="0">
              <a:solidFill>
                <a:schemeClr val="bg1"/>
              </a:solidFill>
              <a:latin typeface="字魂36号-正文宋楷" panose="02010600030101010101" charset="-122"/>
              <a:ea typeface="字魂36号-正文宋楷" panose="02010600030101010101" charset="-122"/>
            </a:endParaRPr>
          </a:p>
          <a:p>
            <a:pPr marL="285750" indent="-285750">
              <a:buFont typeface="Wingdings" panose="05000000000000000000" pitchFamily="2" charset="2"/>
              <a:buChar char="ü"/>
            </a:pPr>
            <a:r>
              <a:rPr lang="zh-CN" altLang="en-US" b="1" dirty="0">
                <a:solidFill>
                  <a:schemeClr val="bg1"/>
                </a:solidFill>
                <a:latin typeface="字魂36号-正文宋楷" panose="02010600030101010101" charset="-122"/>
                <a:ea typeface="字魂36号-正文宋楷" panose="02010600030101010101" charset="-122"/>
              </a:rPr>
              <a:t>除此之外，</a:t>
            </a:r>
            <a:r>
              <a:rPr lang="zh-CN" altLang="en-US" b="1" dirty="0">
                <a:solidFill>
                  <a:srgbClr val="FFC000"/>
                </a:solidFill>
                <a:latin typeface="字魂36号-正文宋楷" panose="02010600030101010101" charset="-122"/>
                <a:ea typeface="字魂36号-正文宋楷" panose="02010600030101010101" charset="-122"/>
              </a:rPr>
              <a:t>分片（</a:t>
            </a:r>
            <a:r>
              <a:rPr lang="en-US" altLang="zh-CN" b="1" dirty="0" err="1">
                <a:solidFill>
                  <a:srgbClr val="FFC000"/>
                </a:solidFill>
                <a:latin typeface="字魂36号-正文宋楷" panose="02010600030101010101" charset="-122"/>
                <a:ea typeface="字魂36号-正文宋楷" panose="02010600030101010101" charset="-122"/>
              </a:rPr>
              <a:t>sharding</a:t>
            </a:r>
            <a:r>
              <a:rPr lang="zh-CN" altLang="en-US" b="1" dirty="0">
                <a:solidFill>
                  <a:srgbClr val="FFC000"/>
                </a:solidFill>
                <a:latin typeface="字魂36号-正文宋楷" panose="02010600030101010101" charset="-122"/>
                <a:ea typeface="字魂36号-正文宋楷" panose="02010600030101010101" charset="-122"/>
              </a:rPr>
              <a:t>）</a:t>
            </a:r>
            <a:r>
              <a:rPr lang="zh-CN" altLang="en-US" b="1" dirty="0">
                <a:solidFill>
                  <a:schemeClr val="bg1"/>
                </a:solidFill>
                <a:latin typeface="字魂36号-正文宋楷" panose="02010600030101010101" charset="-122"/>
                <a:ea typeface="字魂36号-正文宋楷" panose="02010600030101010101" charset="-122"/>
              </a:rPr>
              <a:t>也是非常重要的扩容解决方案之一</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关于分片可能很多人早已听过，最早 </a:t>
            </a:r>
            <a:r>
              <a:rPr lang="en-US" altLang="zh-CN" b="1" dirty="0" err="1">
                <a:solidFill>
                  <a:schemeClr val="bg1"/>
                </a:solidFill>
                <a:latin typeface="字魂36号-正文宋楷" panose="02010600030101010101" charset="-122"/>
                <a:ea typeface="字魂36号-正文宋楷" panose="02010600030101010101" charset="-122"/>
              </a:rPr>
              <a:t>Zilliqa</a:t>
            </a:r>
            <a:r>
              <a:rPr lang="en-US" altLang="zh-CN" b="1" dirty="0">
                <a:solidFill>
                  <a:schemeClr val="bg1"/>
                </a:solidFill>
                <a:latin typeface="字魂36号-正文宋楷" panose="02010600030101010101" charset="-122"/>
                <a:ea typeface="字魂36号-正文宋楷" panose="02010600030101010101" charset="-122"/>
              </a:rPr>
              <a:t> </a:t>
            </a:r>
            <a:r>
              <a:rPr lang="zh-CN" altLang="en-US" b="1" dirty="0">
                <a:solidFill>
                  <a:schemeClr val="bg1"/>
                </a:solidFill>
                <a:latin typeface="字魂36号-正文宋楷" panose="02010600030101010101" charset="-122"/>
                <a:ea typeface="字魂36号-正文宋楷" panose="02010600030101010101" charset="-122"/>
              </a:rPr>
              <a:t>以及后来的 </a:t>
            </a:r>
            <a:r>
              <a:rPr lang="en-US" altLang="zh-CN" b="1" dirty="0" err="1">
                <a:solidFill>
                  <a:schemeClr val="bg1"/>
                </a:solidFill>
                <a:latin typeface="字魂36号-正文宋楷" panose="02010600030101010101" charset="-122"/>
                <a:ea typeface="字魂36号-正文宋楷" panose="02010600030101010101" charset="-122"/>
              </a:rPr>
              <a:t>Quarkchain</a:t>
            </a:r>
            <a:r>
              <a:rPr lang="en-US" altLang="zh-CN" b="1" dirty="0">
                <a:solidFill>
                  <a:schemeClr val="bg1"/>
                </a:solidFill>
                <a:latin typeface="字魂36号-正文宋楷" panose="02010600030101010101" charset="-122"/>
                <a:ea typeface="字魂36号-正文宋楷" panose="02010600030101010101" charset="-122"/>
              </a:rPr>
              <a:t> </a:t>
            </a:r>
            <a:r>
              <a:rPr lang="zh-CN" altLang="en-US" b="1" dirty="0">
                <a:solidFill>
                  <a:schemeClr val="bg1"/>
                </a:solidFill>
                <a:latin typeface="字魂36号-正文宋楷" panose="02010600030101010101" charset="-122"/>
                <a:ea typeface="字魂36号-正文宋楷" panose="02010600030101010101" charset="-122"/>
              </a:rPr>
              <a:t>都是知名的分片公链，以太坊也已经计划在将来版本中使用分片，而在新一代公链中，国外知名的分片项目 </a:t>
            </a:r>
            <a:r>
              <a:rPr lang="en-US" altLang="zh-CN" b="1" dirty="0">
                <a:solidFill>
                  <a:schemeClr val="bg1"/>
                </a:solidFill>
                <a:latin typeface="字魂36号-正文宋楷" panose="02010600030101010101" charset="-122"/>
                <a:ea typeface="字魂36号-正文宋楷" panose="02010600030101010101" charset="-122"/>
              </a:rPr>
              <a:t>Near </a:t>
            </a:r>
            <a:r>
              <a:rPr lang="zh-CN" altLang="en-US" b="1" dirty="0">
                <a:solidFill>
                  <a:schemeClr val="bg1"/>
                </a:solidFill>
                <a:latin typeface="字魂36号-正文宋楷" panose="02010600030101010101" charset="-122"/>
                <a:ea typeface="字魂36号-正文宋楷" panose="02010600030101010101" charset="-122"/>
              </a:rPr>
              <a:t>也同样值得关注。</a:t>
            </a:r>
            <a:endParaRPr lang="en-US" altLang="zh-CN" dirty="0">
              <a:solidFill>
                <a:schemeClr val="bg1"/>
              </a:solidFill>
              <a:latin typeface="字魂36号-正文宋楷" panose="02010600030101010101" charset="-122"/>
              <a:ea typeface="字魂36号-正文宋楷" panose="02010600030101010101" charset="-122"/>
            </a:endParaRPr>
          </a:p>
        </p:txBody>
      </p:sp>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1—</a:t>
            </a:r>
            <a:r>
              <a:rPr lang="zh-CN" altLang="en-US" sz="3200" dirty="0">
                <a:solidFill>
                  <a:schemeClr val="bg1"/>
                </a:solidFill>
                <a:latin typeface="字魂209号-月影手书" panose="00000500000000000000" pitchFamily="2" charset="-122"/>
                <a:ea typeface="字魂209号-月影手书" panose="00000500000000000000" pitchFamily="2" charset="-122"/>
              </a:rPr>
              <a:t>论区块链的可拓展性</a:t>
            </a:r>
          </a:p>
        </p:txBody>
      </p:sp>
      <p:sp>
        <p:nvSpPr>
          <p:cNvPr id="2" name="矩形 1">
            <a:extLst>
              <a:ext uri="{FF2B5EF4-FFF2-40B4-BE49-F238E27FC236}">
                <a16:creationId xmlns:a16="http://schemas.microsoft.com/office/drawing/2014/main" id="{41DA27F5-A12C-4429-98DB-04FCA9C6F3B0}"/>
              </a:ext>
            </a:extLst>
          </p:cNvPr>
          <p:cNvSpPr/>
          <p:nvPr/>
        </p:nvSpPr>
        <p:spPr>
          <a:xfrm>
            <a:off x="6764323" y="391368"/>
            <a:ext cx="4706224" cy="176202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AEE1BFE-8A0B-4DD5-82EB-9CF44788EA65}"/>
              </a:ext>
            </a:extLst>
          </p:cNvPr>
          <p:cNvSpPr txBox="1"/>
          <p:nvPr/>
        </p:nvSpPr>
        <p:spPr>
          <a:xfrm>
            <a:off x="6957269" y="665457"/>
            <a:ext cx="4369651" cy="1323439"/>
          </a:xfrm>
          <a:prstGeom prst="rect">
            <a:avLst/>
          </a:prstGeom>
          <a:noFill/>
        </p:spPr>
        <p:txBody>
          <a:bodyPr wrap="square" rtlCol="0">
            <a:spAutoFit/>
          </a:bodyPr>
          <a:lstStyle/>
          <a:p>
            <a:r>
              <a:rPr lang="en-US" altLang="zh-CN" sz="1600" b="1" dirty="0">
                <a:solidFill>
                  <a:srgbClr val="FFC000"/>
                </a:solidFill>
                <a:latin typeface="字魂36号-正文宋楷" panose="02010600030101010101" charset="-122"/>
                <a:ea typeface="字魂36号-正文宋楷" panose="02010600030101010101" charset="-122"/>
              </a:rPr>
              <a:t>DPOS</a:t>
            </a:r>
            <a:r>
              <a:rPr lang="zh-CN" altLang="en-US" sz="1600" b="1" dirty="0">
                <a:solidFill>
                  <a:schemeClr val="bg1">
                    <a:lumMod val="75000"/>
                  </a:schemeClr>
                </a:solidFill>
                <a:latin typeface="字魂36号-正文宋楷" panose="02010600030101010101" charset="-122"/>
                <a:ea typeface="字魂36号-正文宋楷" panose="02010600030101010101" charset="-122"/>
              </a:rPr>
              <a:t>下节点需要参与见证人选举，只有赢得选举的节点才能负责出块，在</a:t>
            </a:r>
            <a:r>
              <a:rPr lang="en-US" altLang="zh-CN" sz="1600" b="1" dirty="0">
                <a:solidFill>
                  <a:schemeClr val="bg1">
                    <a:lumMod val="75000"/>
                  </a:schemeClr>
                </a:solidFill>
                <a:latin typeface="字魂36号-正文宋楷" panose="02010600030101010101" charset="-122"/>
                <a:ea typeface="字魂36号-正文宋楷" panose="02010600030101010101" charset="-122"/>
              </a:rPr>
              <a:t>EOS</a:t>
            </a:r>
            <a:r>
              <a:rPr lang="zh-CN" altLang="en-US" sz="1600" b="1" dirty="0">
                <a:solidFill>
                  <a:schemeClr val="bg1">
                    <a:lumMod val="75000"/>
                  </a:schemeClr>
                </a:solidFill>
                <a:latin typeface="字魂36号-正文宋楷" panose="02010600030101010101" charset="-122"/>
                <a:ea typeface="字魂36号-正文宋楷" panose="02010600030101010101" charset="-122"/>
              </a:rPr>
              <a:t>中，赢得选举</a:t>
            </a:r>
            <a:r>
              <a:rPr lang="en-US" altLang="zh-CN" sz="1600" b="1" dirty="0">
                <a:solidFill>
                  <a:schemeClr val="bg1">
                    <a:lumMod val="75000"/>
                  </a:schemeClr>
                </a:solidFill>
                <a:latin typeface="字魂36号-正文宋楷" panose="02010600030101010101" charset="-122"/>
                <a:ea typeface="字魂36号-正文宋楷" panose="02010600030101010101" charset="-122"/>
              </a:rPr>
              <a:t>21</a:t>
            </a:r>
            <a:r>
              <a:rPr lang="zh-CN" altLang="en-US" sz="1600" b="1" dirty="0">
                <a:solidFill>
                  <a:schemeClr val="bg1">
                    <a:lumMod val="75000"/>
                  </a:schemeClr>
                </a:solidFill>
                <a:latin typeface="字魂36号-正文宋楷" panose="02010600030101010101" charset="-122"/>
                <a:ea typeface="字魂36号-正文宋楷" panose="02010600030101010101" charset="-122"/>
              </a:rPr>
              <a:t>个节点见证人轮流出块。</a:t>
            </a:r>
            <a:br>
              <a:rPr lang="zh-CN" altLang="en-US" sz="1600" b="1" dirty="0">
                <a:solidFill>
                  <a:schemeClr val="bg1">
                    <a:lumMod val="75000"/>
                  </a:schemeClr>
                </a:solidFill>
                <a:latin typeface="字魂36号-正文宋楷" panose="02010600030101010101" charset="-122"/>
                <a:ea typeface="字魂36号-正文宋楷" panose="02010600030101010101" charset="-122"/>
              </a:rPr>
            </a:br>
            <a:r>
              <a:rPr lang="zh-CN" altLang="en-US" sz="1600" b="1" dirty="0">
                <a:solidFill>
                  <a:schemeClr val="bg1">
                    <a:lumMod val="75000"/>
                  </a:schemeClr>
                </a:solidFill>
                <a:latin typeface="字魂36号-正文宋楷" panose="02010600030101010101" charset="-122"/>
                <a:ea typeface="字魂36号-正文宋楷" panose="02010600030101010101" charset="-122"/>
              </a:rPr>
              <a:t>另外还有</a:t>
            </a:r>
            <a:r>
              <a:rPr lang="en-US" altLang="zh-CN" sz="1600" b="1" dirty="0">
                <a:solidFill>
                  <a:schemeClr val="bg1">
                    <a:lumMod val="75000"/>
                  </a:schemeClr>
                </a:solidFill>
                <a:latin typeface="字魂36号-正文宋楷" panose="02010600030101010101" charset="-122"/>
                <a:ea typeface="字魂36号-正文宋楷" panose="02010600030101010101" charset="-122"/>
              </a:rPr>
              <a:t>100</a:t>
            </a:r>
            <a:r>
              <a:rPr lang="zh-CN" altLang="en-US" sz="1600" b="1" dirty="0">
                <a:solidFill>
                  <a:schemeClr val="bg1">
                    <a:lumMod val="75000"/>
                  </a:schemeClr>
                </a:solidFill>
                <a:latin typeface="字魂36号-正文宋楷" panose="02010600030101010101" charset="-122"/>
                <a:ea typeface="字魂36号-正文宋楷" panose="02010600030101010101" charset="-122"/>
              </a:rPr>
              <a:t>个备用见证人（候选节点），在</a:t>
            </a:r>
            <a:r>
              <a:rPr lang="en-US" altLang="zh-CN" sz="1600" b="1" dirty="0">
                <a:solidFill>
                  <a:schemeClr val="bg1">
                    <a:lumMod val="75000"/>
                  </a:schemeClr>
                </a:solidFill>
                <a:latin typeface="字魂36号-正文宋楷" panose="02010600030101010101" charset="-122"/>
                <a:ea typeface="字魂36号-正文宋楷" panose="02010600030101010101" charset="-122"/>
              </a:rPr>
              <a:t>21</a:t>
            </a:r>
            <a:r>
              <a:rPr lang="zh-CN" altLang="en-US" sz="1600" b="1" dirty="0">
                <a:solidFill>
                  <a:schemeClr val="bg1">
                    <a:lumMod val="75000"/>
                  </a:schemeClr>
                </a:solidFill>
                <a:latin typeface="字魂36号-正文宋楷" panose="02010600030101010101" charset="-122"/>
                <a:ea typeface="字魂36号-正文宋楷" panose="02010600030101010101" charset="-122"/>
              </a:rPr>
              <a:t>个见证人出现问题后做替补。</a:t>
            </a:r>
          </a:p>
        </p:txBody>
      </p:sp>
      <p:sp>
        <p:nvSpPr>
          <p:cNvPr id="7" name="矩形 6">
            <a:extLst>
              <a:ext uri="{FF2B5EF4-FFF2-40B4-BE49-F238E27FC236}">
                <a16:creationId xmlns:a16="http://schemas.microsoft.com/office/drawing/2014/main" id="{5FB9CD91-DD15-4091-952C-3FEA1D992226}"/>
              </a:ext>
            </a:extLst>
          </p:cNvPr>
          <p:cNvSpPr/>
          <p:nvPr/>
        </p:nvSpPr>
        <p:spPr>
          <a:xfrm>
            <a:off x="6764323" y="2403713"/>
            <a:ext cx="4706224" cy="227365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66C9E99-1A88-453A-8F9F-F69FA4D692C5}"/>
              </a:ext>
            </a:extLst>
          </p:cNvPr>
          <p:cNvSpPr txBox="1"/>
          <p:nvPr/>
        </p:nvSpPr>
        <p:spPr>
          <a:xfrm>
            <a:off x="6865712" y="2519132"/>
            <a:ext cx="4552764" cy="2062103"/>
          </a:xfrm>
          <a:prstGeom prst="rect">
            <a:avLst/>
          </a:prstGeom>
          <a:noFill/>
        </p:spPr>
        <p:txBody>
          <a:bodyPr wrap="square" rtlCol="0">
            <a:spAutoFit/>
          </a:bodyPr>
          <a:lstStyle/>
          <a:p>
            <a:r>
              <a:rPr lang="en-US" altLang="zh-CN" sz="1600" b="1" dirty="0">
                <a:solidFill>
                  <a:srgbClr val="FFC000"/>
                </a:solidFill>
                <a:latin typeface="字魂36号-正文宋楷" panose="02010600030101010101" charset="-122"/>
                <a:ea typeface="字魂36号-正文宋楷" panose="02010600030101010101" charset="-122"/>
              </a:rPr>
              <a:t>DAG</a:t>
            </a:r>
            <a:r>
              <a:rPr lang="zh-CN" altLang="en-US" sz="1600" b="1" dirty="0">
                <a:solidFill>
                  <a:schemeClr val="bg1">
                    <a:lumMod val="75000"/>
                  </a:schemeClr>
                </a:solidFill>
                <a:latin typeface="字魂36号-正文宋楷" panose="02010600030101010101" charset="-122"/>
                <a:ea typeface="字魂36号-正文宋楷" panose="02010600030101010101" charset="-122"/>
              </a:rPr>
              <a:t>打破了“区块”的概念，其中的每一笔交易跳过了等待打包入块的步骤，直接以单笔交易为单位计入链中，这样就省去了打包出块的时间。验证手段则依赖于后一笔交易对前一笔交易的验证。这种验证手段，使得</a:t>
            </a:r>
            <a:r>
              <a:rPr lang="en-US" altLang="zh-CN" sz="1600" b="1" dirty="0">
                <a:solidFill>
                  <a:schemeClr val="bg1">
                    <a:lumMod val="75000"/>
                  </a:schemeClr>
                </a:solidFill>
                <a:latin typeface="字魂36号-正文宋楷" panose="02010600030101010101" charset="-122"/>
                <a:ea typeface="字魂36号-正文宋楷" panose="02010600030101010101" charset="-122"/>
              </a:rPr>
              <a:t>DAG</a:t>
            </a:r>
            <a:r>
              <a:rPr lang="zh-CN" altLang="en-US" sz="1600" b="1" dirty="0">
                <a:solidFill>
                  <a:schemeClr val="bg1">
                    <a:lumMod val="75000"/>
                  </a:schemeClr>
                </a:solidFill>
                <a:latin typeface="字魂36号-正文宋楷" panose="02010600030101010101" charset="-122"/>
                <a:ea typeface="字魂36号-正文宋楷" panose="02010600030101010101" charset="-122"/>
              </a:rPr>
              <a:t>可以异步并发的写入很多交易，并最终构成一种拓扑的树状结构，能够极大地提高扩展性。</a:t>
            </a:r>
            <a:r>
              <a:rPr lang="en-US" altLang="zh-CN" sz="1600" b="1" dirty="0">
                <a:solidFill>
                  <a:schemeClr val="bg1">
                    <a:lumMod val="75000"/>
                  </a:schemeClr>
                </a:solidFill>
                <a:latin typeface="字魂36号-正文宋楷" panose="02010600030101010101" charset="-122"/>
                <a:ea typeface="字魂36号-正文宋楷" panose="02010600030101010101" charset="-122"/>
              </a:rPr>
              <a:t>DAG</a:t>
            </a:r>
            <a:r>
              <a:rPr lang="zh-CN" altLang="en-US" sz="1600" b="1" dirty="0">
                <a:solidFill>
                  <a:schemeClr val="bg1">
                    <a:lumMod val="75000"/>
                  </a:schemeClr>
                </a:solidFill>
                <a:latin typeface="字魂36号-正文宋楷" panose="02010600030101010101" charset="-122"/>
                <a:ea typeface="字魂36号-正文宋楷" panose="02010600030101010101" charset="-122"/>
              </a:rPr>
              <a:t>没有挖矿，没有区块，没有交易费。</a:t>
            </a:r>
          </a:p>
        </p:txBody>
      </p:sp>
      <p:cxnSp>
        <p:nvCxnSpPr>
          <p:cNvPr id="11" name="连接符: 肘形 10">
            <a:extLst>
              <a:ext uri="{FF2B5EF4-FFF2-40B4-BE49-F238E27FC236}">
                <a16:creationId xmlns:a16="http://schemas.microsoft.com/office/drawing/2014/main" id="{19B9A659-068B-49A3-82E5-91CB72CCC254}"/>
              </a:ext>
            </a:extLst>
          </p:cNvPr>
          <p:cNvCxnSpPr>
            <a:cxnSpLocks/>
          </p:cNvCxnSpPr>
          <p:nvPr/>
        </p:nvCxnSpPr>
        <p:spPr>
          <a:xfrm flipV="1">
            <a:off x="5914240" y="1384183"/>
            <a:ext cx="850085" cy="76921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连接符: 肘形 13">
            <a:extLst>
              <a:ext uri="{FF2B5EF4-FFF2-40B4-BE49-F238E27FC236}">
                <a16:creationId xmlns:a16="http://schemas.microsoft.com/office/drawing/2014/main" id="{D275CEC6-C9A0-4DB7-974C-29AAC9D5CC13}"/>
              </a:ext>
            </a:extLst>
          </p:cNvPr>
          <p:cNvCxnSpPr/>
          <p:nvPr/>
        </p:nvCxnSpPr>
        <p:spPr>
          <a:xfrm>
            <a:off x="5914240" y="2969703"/>
            <a:ext cx="721452" cy="520117"/>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7EA65366-5A95-45F9-8F39-46CBC135E272}"/>
              </a:ext>
            </a:extLst>
          </p:cNvPr>
          <p:cNvSpPr/>
          <p:nvPr/>
        </p:nvSpPr>
        <p:spPr>
          <a:xfrm>
            <a:off x="6764323" y="4865615"/>
            <a:ext cx="4706224" cy="1485078"/>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9DB7337-90B8-4C31-8C05-5042E2F73F5B}"/>
              </a:ext>
            </a:extLst>
          </p:cNvPr>
          <p:cNvSpPr txBox="1"/>
          <p:nvPr/>
        </p:nvSpPr>
        <p:spPr>
          <a:xfrm>
            <a:off x="6841053" y="4865615"/>
            <a:ext cx="4552764" cy="1323439"/>
          </a:xfrm>
          <a:prstGeom prst="rect">
            <a:avLst/>
          </a:prstGeom>
          <a:noFill/>
        </p:spPr>
        <p:txBody>
          <a:bodyPr wrap="square" rtlCol="0">
            <a:spAutoFit/>
          </a:bodyPr>
          <a:lstStyle/>
          <a:p>
            <a:r>
              <a:rPr lang="en-US" altLang="zh-CN" sz="1600" b="1" dirty="0">
                <a:solidFill>
                  <a:srgbClr val="FFC000"/>
                </a:solidFill>
                <a:latin typeface="字魂36号-正文宋楷" panose="02010600030101010101" charset="-122"/>
                <a:ea typeface="字魂36号-正文宋楷" panose="02010600030101010101" charset="-122"/>
              </a:rPr>
              <a:t>Layer2</a:t>
            </a:r>
            <a:r>
              <a:rPr lang="en-US" altLang="zh-CN" sz="1600" b="1" dirty="0">
                <a:solidFill>
                  <a:schemeClr val="bg1">
                    <a:lumMod val="75000"/>
                  </a:schemeClr>
                </a:solidFill>
                <a:latin typeface="字魂36号-正文宋楷" panose="02010600030101010101" charset="-122"/>
                <a:ea typeface="字魂36号-正文宋楷" panose="02010600030101010101" charset="-122"/>
              </a:rPr>
              <a:t> </a:t>
            </a:r>
            <a:r>
              <a:rPr lang="zh-CN" altLang="en-US" sz="1600" b="1" dirty="0">
                <a:solidFill>
                  <a:schemeClr val="bg1">
                    <a:lumMod val="75000"/>
                  </a:schemeClr>
                </a:solidFill>
                <a:latin typeface="字魂36号-正文宋楷" panose="02010600030101010101" charset="-122"/>
                <a:ea typeface="字魂36号-正文宋楷" panose="02010600030101010101" charset="-122"/>
              </a:rPr>
              <a:t>的技术方案，在保持 </a:t>
            </a:r>
            <a:r>
              <a:rPr lang="en-US" altLang="zh-CN" sz="1600" b="1" dirty="0">
                <a:solidFill>
                  <a:schemeClr val="bg1">
                    <a:lumMod val="75000"/>
                  </a:schemeClr>
                </a:solidFill>
                <a:latin typeface="字魂36号-正文宋楷" panose="02010600030101010101" charset="-122"/>
                <a:ea typeface="字魂36号-正文宋楷" panose="02010600030101010101" charset="-122"/>
              </a:rPr>
              <a:t>Layer1 </a:t>
            </a:r>
            <a:r>
              <a:rPr lang="zh-CN" altLang="en-US" sz="1600" b="1" dirty="0">
                <a:solidFill>
                  <a:schemeClr val="bg1">
                    <a:lumMod val="75000"/>
                  </a:schemeClr>
                </a:solidFill>
                <a:latin typeface="字魂36号-正文宋楷" panose="02010600030101010101" charset="-122"/>
                <a:ea typeface="字魂36号-正文宋楷" panose="02010600030101010101" charset="-122"/>
              </a:rPr>
              <a:t>功能足够简单且强大稳定的前提下，把一些原本在 </a:t>
            </a:r>
            <a:r>
              <a:rPr lang="en-US" altLang="zh-CN" sz="1600" b="1" dirty="0">
                <a:solidFill>
                  <a:schemeClr val="bg1">
                    <a:lumMod val="75000"/>
                  </a:schemeClr>
                </a:solidFill>
                <a:latin typeface="字魂36号-正文宋楷" panose="02010600030101010101" charset="-122"/>
                <a:ea typeface="字魂36号-正文宋楷" panose="02010600030101010101" charset="-122"/>
              </a:rPr>
              <a:t>Layer1 </a:t>
            </a:r>
            <a:r>
              <a:rPr lang="zh-CN" altLang="en-US" sz="1600" b="1" dirty="0">
                <a:solidFill>
                  <a:schemeClr val="bg1">
                    <a:lumMod val="75000"/>
                  </a:schemeClr>
                </a:solidFill>
                <a:latin typeface="字魂36号-正文宋楷" panose="02010600030101010101" charset="-122"/>
                <a:ea typeface="字魂36号-正文宋楷" panose="02010600030101010101" charset="-122"/>
              </a:rPr>
              <a:t>上的计算和操作，放在链下去做，提高业务处理效率，在以太坊区块链外部进行扩容。</a:t>
            </a:r>
            <a:r>
              <a:rPr lang="en-US" altLang="zh-CN" sz="1600" b="1" dirty="0">
                <a:solidFill>
                  <a:schemeClr val="bg1">
                    <a:lumMod val="75000"/>
                  </a:schemeClr>
                </a:solidFill>
                <a:latin typeface="字魂36号-正文宋楷" panose="02010600030101010101" charset="-122"/>
                <a:ea typeface="字魂36号-正文宋楷" panose="02010600030101010101" charset="-122"/>
              </a:rPr>
              <a:t>Layer2 </a:t>
            </a:r>
            <a:r>
              <a:rPr lang="zh-CN" altLang="en-US" sz="1600" b="1" dirty="0">
                <a:solidFill>
                  <a:schemeClr val="bg1">
                    <a:lumMod val="75000"/>
                  </a:schemeClr>
                </a:solidFill>
                <a:latin typeface="字魂36号-正文宋楷" panose="02010600030101010101" charset="-122"/>
                <a:ea typeface="字魂36号-正文宋楷" panose="02010600030101010101" charset="-122"/>
              </a:rPr>
              <a:t>只能做到局部共识，但是可以满足各类商业场景的需求。</a:t>
            </a:r>
          </a:p>
        </p:txBody>
      </p:sp>
      <p:cxnSp>
        <p:nvCxnSpPr>
          <p:cNvPr id="17" name="连接符: 肘形 16">
            <a:extLst>
              <a:ext uri="{FF2B5EF4-FFF2-40B4-BE49-F238E27FC236}">
                <a16:creationId xmlns:a16="http://schemas.microsoft.com/office/drawing/2014/main" id="{839FFE3F-151B-44FA-8E5A-BA141CFCCEC6}"/>
              </a:ext>
            </a:extLst>
          </p:cNvPr>
          <p:cNvCxnSpPr>
            <a:cxnSpLocks/>
          </p:cNvCxnSpPr>
          <p:nvPr/>
        </p:nvCxnSpPr>
        <p:spPr>
          <a:xfrm rot="16200000" flipH="1">
            <a:off x="5415818" y="4365746"/>
            <a:ext cx="1659572" cy="780176"/>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27126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E2B8C29-2896-4728-9083-F986BDD84FE6}"/>
              </a:ext>
            </a:extLst>
          </p:cNvPr>
          <p:cNvSpPr/>
          <p:nvPr/>
        </p:nvSpPr>
        <p:spPr>
          <a:xfrm>
            <a:off x="6204505" y="1694576"/>
            <a:ext cx="5788404" cy="3503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ADB6CBA-D755-4382-B65C-E37C21353801}"/>
              </a:ext>
            </a:extLst>
          </p:cNvPr>
          <p:cNvSpPr txBox="1"/>
          <p:nvPr/>
        </p:nvSpPr>
        <p:spPr>
          <a:xfrm>
            <a:off x="606803" y="1431770"/>
            <a:ext cx="5285065" cy="4524315"/>
          </a:xfrm>
          <a:prstGeom prst="rect">
            <a:avLst/>
          </a:prstGeom>
          <a:noFill/>
        </p:spPr>
        <p:txBody>
          <a:bodyPr wrap="square" rtlCol="0">
            <a:spAutoFit/>
          </a:bodyPr>
          <a:lstStyle/>
          <a:p>
            <a:r>
              <a:rPr lang="zh-CN" altLang="en-US" b="1" dirty="0">
                <a:solidFill>
                  <a:schemeClr val="bg1"/>
                </a:solidFill>
                <a:latin typeface="字魂36号-正文宋楷" panose="02010600030101010101" charset="-122"/>
                <a:ea typeface="字魂36号-正文宋楷" panose="02010600030101010101" charset="-122"/>
              </a:rPr>
              <a:t>分片在互联网领域早已有之，一般称之为</a:t>
            </a:r>
            <a:r>
              <a:rPr lang="zh-CN" altLang="en-US" b="1" dirty="0">
                <a:solidFill>
                  <a:srgbClr val="FFC000"/>
                </a:solidFill>
                <a:latin typeface="字魂36号-正文宋楷" panose="02010600030101010101" charset="-122"/>
                <a:ea typeface="字魂36号-正文宋楷" panose="02010600030101010101" charset="-122"/>
              </a:rPr>
              <a:t>数据库分片（</a:t>
            </a:r>
            <a:r>
              <a:rPr lang="en-US" altLang="zh-CN" b="1" dirty="0">
                <a:solidFill>
                  <a:srgbClr val="FFC000"/>
                </a:solidFill>
                <a:latin typeface="字魂36号-正文宋楷" panose="02010600030101010101" charset="-122"/>
                <a:ea typeface="字魂36号-正文宋楷" panose="02010600030101010101" charset="-122"/>
              </a:rPr>
              <a:t>database </a:t>
            </a:r>
            <a:r>
              <a:rPr lang="en-US" altLang="zh-CN" b="1" dirty="0" err="1">
                <a:solidFill>
                  <a:srgbClr val="FFC000"/>
                </a:solidFill>
                <a:latin typeface="字魂36号-正文宋楷" panose="02010600030101010101" charset="-122"/>
                <a:ea typeface="字魂36号-正文宋楷" panose="02010600030101010101" charset="-122"/>
              </a:rPr>
              <a:t>sharding</a:t>
            </a:r>
            <a:r>
              <a:rPr lang="zh-CN" altLang="en-US" b="1" dirty="0">
                <a:solidFill>
                  <a:srgbClr val="FFC000"/>
                </a:solidFill>
                <a:latin typeface="字魂36号-正文宋楷" panose="02010600030101010101" charset="-122"/>
                <a:ea typeface="字魂36号-正文宋楷" panose="02010600030101010101" charset="-122"/>
              </a:rPr>
              <a:t>）。</a:t>
            </a:r>
            <a:endParaRPr lang="en-US" altLang="zh-CN" b="1" dirty="0">
              <a:solidFill>
                <a:srgbClr val="FFC000"/>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它指的是将单个数据库中的数据，通过某种策略分摊到多个表结构与其相同的其他数据库中，这样每个数据库中的数据量就会相对减少很多，并且可以部署在不同服务器上，理论上能够实现数据库的无限横向拓展。</a:t>
            </a:r>
            <a:endParaRPr lang="en-US" altLang="zh-CN" b="1" dirty="0">
              <a:solidFill>
                <a:schemeClr val="bg1"/>
              </a:solidFill>
              <a:latin typeface="字魂36号-正文宋楷" panose="02010600030101010101" charset="-122"/>
              <a:ea typeface="字魂36号-正文宋楷" panose="02010600030101010101" charset="-122"/>
            </a:endParaRPr>
          </a:p>
          <a:p>
            <a:endParaRPr lang="zh-CN" altLang="en-US" b="1" dirty="0">
              <a:solidFill>
                <a:schemeClr val="bg1"/>
              </a:solidFill>
              <a:latin typeface="字魂36号-正文宋楷" panose="02010600030101010101" charset="-122"/>
              <a:ea typeface="字魂36号-正文宋楷" panose="02010600030101010101" charset="-122"/>
            </a:endParaRPr>
          </a:p>
          <a:p>
            <a:r>
              <a:rPr lang="zh-CN" altLang="en-US" b="1" dirty="0">
                <a:solidFill>
                  <a:srgbClr val="FFC000"/>
                </a:solidFill>
                <a:latin typeface="字魂36号-正文宋楷" panose="02010600030101010101" charset="-122"/>
                <a:ea typeface="字魂36号-正文宋楷" panose="02010600030101010101" charset="-122"/>
              </a:rPr>
              <a:t>在区块链领域，道理也是相似的。</a:t>
            </a:r>
            <a:endParaRPr lang="en-US" altLang="zh-CN" b="1" dirty="0">
              <a:solidFill>
                <a:srgbClr val="FFC000"/>
              </a:solidFill>
              <a:latin typeface="字魂36号-正文宋楷" panose="02010600030101010101" charset="-122"/>
              <a:ea typeface="字魂36号-正文宋楷" panose="02010600030101010101" charset="-122"/>
            </a:endParaRPr>
          </a:p>
          <a:p>
            <a:endParaRPr lang="en-US" altLang="zh-CN" b="1" dirty="0">
              <a:solidFill>
                <a:srgbClr val="FFC000"/>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分片指的是将区块链网络中的任务分摊给不同的节点进行处理的一种水平扩容方式。在这样的网络中</a:t>
            </a:r>
            <a:r>
              <a:rPr lang="zh-CN" altLang="en-US" b="1" dirty="0">
                <a:solidFill>
                  <a:srgbClr val="FFC000"/>
                </a:solidFill>
                <a:latin typeface="字魂36号-正文宋楷" panose="02010600030101010101" charset="-122"/>
                <a:ea typeface="字魂36号-正文宋楷" panose="02010600030101010101" charset="-122"/>
              </a:rPr>
              <a:t>并不是所有的节点共同参与一笔记账，而是有很多个小组，每个小组单独记账</a:t>
            </a:r>
            <a:r>
              <a:rPr lang="zh-CN" altLang="en-US" b="1" dirty="0">
                <a:solidFill>
                  <a:schemeClr val="bg1"/>
                </a:solidFill>
                <a:latin typeface="字魂36号-正文宋楷" panose="02010600030101010101" charset="-122"/>
                <a:ea typeface="字魂36号-正文宋楷" panose="02010600030101010101" charset="-122"/>
              </a:rPr>
              <a:t>，通过这种并行处理的方式来提升整个网络的性能。</a:t>
            </a:r>
          </a:p>
        </p:txBody>
      </p:sp>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1—</a:t>
            </a:r>
            <a:r>
              <a:rPr lang="en-US" altLang="zh-CN" sz="3200" dirty="0" err="1">
                <a:solidFill>
                  <a:schemeClr val="bg1"/>
                </a:solidFill>
                <a:latin typeface="字魂209号-月影手书" panose="00000500000000000000" pitchFamily="2" charset="-122"/>
                <a:ea typeface="字魂209号-月影手书" panose="00000500000000000000" pitchFamily="2" charset="-122"/>
              </a:rPr>
              <a:t>Sharding</a:t>
            </a:r>
            <a:r>
              <a:rPr lang="zh-CN" altLang="en-US" sz="3200" dirty="0">
                <a:solidFill>
                  <a:schemeClr val="bg1"/>
                </a:solidFill>
                <a:latin typeface="字魂209号-月影手书" panose="00000500000000000000" pitchFamily="2" charset="-122"/>
                <a:ea typeface="字魂209号-月影手书" panose="00000500000000000000" pitchFamily="2" charset="-122"/>
              </a:rPr>
              <a:t>（分片）</a:t>
            </a:r>
          </a:p>
        </p:txBody>
      </p:sp>
      <p:pic>
        <p:nvPicPr>
          <p:cNvPr id="1028" name="Picture 4" descr="查看源图像">
            <a:extLst>
              <a:ext uri="{FF2B5EF4-FFF2-40B4-BE49-F238E27FC236}">
                <a16:creationId xmlns:a16="http://schemas.microsoft.com/office/drawing/2014/main" id="{4CBCD68C-2475-4BDC-B3F3-47FD7CDEE20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86745" y="1921079"/>
            <a:ext cx="5223924" cy="288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69663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ADB6CBA-D755-4382-B65C-E37C21353801}"/>
              </a:ext>
            </a:extLst>
          </p:cNvPr>
          <p:cNvSpPr txBox="1"/>
          <p:nvPr/>
        </p:nvSpPr>
        <p:spPr>
          <a:xfrm>
            <a:off x="1521203" y="1909943"/>
            <a:ext cx="9887824" cy="2862322"/>
          </a:xfrm>
          <a:prstGeom prst="rect">
            <a:avLst/>
          </a:prstGeom>
          <a:noFill/>
        </p:spPr>
        <p:txBody>
          <a:bodyPr wrap="square" rtlCol="0">
            <a:spAutoFit/>
          </a:bodyPr>
          <a:lstStyle/>
          <a:p>
            <a:r>
              <a:rPr lang="en-US" altLang="zh-CN" b="1" dirty="0">
                <a:solidFill>
                  <a:srgbClr val="FFC000"/>
                </a:solidFill>
                <a:latin typeface="字魂36号-正文宋楷" panose="02010600030101010101" charset="-122"/>
                <a:ea typeface="字魂36号-正文宋楷" panose="02010600030101010101" charset="-122"/>
              </a:rPr>
              <a:t>2015</a:t>
            </a:r>
            <a:r>
              <a:rPr lang="zh-CN" altLang="en-US" b="1" dirty="0">
                <a:solidFill>
                  <a:srgbClr val="FFC000"/>
                </a:solidFill>
                <a:latin typeface="字魂36号-正文宋楷" panose="02010600030101010101" charset="-122"/>
                <a:ea typeface="字魂36号-正文宋楷" panose="02010600030101010101" charset="-122"/>
              </a:rPr>
              <a:t>年，</a:t>
            </a:r>
            <a:r>
              <a:rPr lang="zh-CN" altLang="en-US" b="1" dirty="0">
                <a:solidFill>
                  <a:schemeClr val="bg1"/>
                </a:solidFill>
                <a:latin typeface="字魂36号-正文宋楷" panose="02010600030101010101" charset="-122"/>
                <a:ea typeface="字魂36号-正文宋楷" panose="02010600030101010101" charset="-122"/>
              </a:rPr>
              <a:t>当时新加坡国立大学的一对师生，在国际顶尖安全会议</a:t>
            </a:r>
            <a:r>
              <a:rPr lang="en-US" altLang="zh-CN" b="1" dirty="0">
                <a:solidFill>
                  <a:schemeClr val="bg1"/>
                </a:solidFill>
                <a:latin typeface="字魂36号-正文宋楷" panose="02010600030101010101" charset="-122"/>
                <a:ea typeface="字魂36号-正文宋楷" panose="02010600030101010101" charset="-122"/>
              </a:rPr>
              <a:t>CCS</a:t>
            </a:r>
            <a:r>
              <a:rPr lang="zh-CN" altLang="en-US" b="1" dirty="0">
                <a:solidFill>
                  <a:schemeClr val="bg1"/>
                </a:solidFill>
                <a:latin typeface="字魂36号-正文宋楷" panose="02010600030101010101" charset="-122"/>
                <a:ea typeface="字魂36号-正文宋楷" panose="02010600030101010101" charset="-122"/>
              </a:rPr>
              <a:t>上发表了一篇论文</a:t>
            </a:r>
            <a:endParaRPr lang="en-US" altLang="zh-CN" b="1" dirty="0">
              <a:solidFill>
                <a:schemeClr val="bg1"/>
              </a:solidFill>
              <a:latin typeface="字魂36号-正文宋楷" panose="02010600030101010101" charset="-122"/>
              <a:ea typeface="字魂36号-正文宋楷" panose="02010600030101010101" charset="-122"/>
            </a:endParaRPr>
          </a:p>
          <a:p>
            <a:r>
              <a:rPr lang="en-US" altLang="zh-CN" b="1" dirty="0">
                <a:solidFill>
                  <a:schemeClr val="bg1"/>
                </a:solidFill>
                <a:latin typeface="字魂36号-正文宋楷" panose="02010600030101010101" charset="-122"/>
                <a:ea typeface="字魂36号-正文宋楷" panose="02010600030101010101" charset="-122"/>
              </a:rPr>
              <a:t>《A Secure </a:t>
            </a:r>
            <a:r>
              <a:rPr lang="en-US" altLang="zh-CN" b="1" dirty="0" err="1">
                <a:solidFill>
                  <a:schemeClr val="bg1"/>
                </a:solidFill>
                <a:latin typeface="字魂36号-正文宋楷" panose="02010600030101010101" charset="-122"/>
                <a:ea typeface="字魂36号-正文宋楷" panose="02010600030101010101" charset="-122"/>
              </a:rPr>
              <a:t>Sharding</a:t>
            </a:r>
            <a:r>
              <a:rPr lang="en-US" altLang="zh-CN" b="1" dirty="0">
                <a:solidFill>
                  <a:schemeClr val="bg1"/>
                </a:solidFill>
                <a:latin typeface="字魂36号-正文宋楷" panose="02010600030101010101" charset="-122"/>
                <a:ea typeface="字魂36号-正文宋楷" panose="02010600030101010101" charset="-122"/>
              </a:rPr>
              <a:t> Protocol For Open Blockchains》</a:t>
            </a:r>
            <a:r>
              <a:rPr lang="zh-CN" altLang="en-US" b="1" dirty="0">
                <a:solidFill>
                  <a:schemeClr val="bg1"/>
                </a:solidFill>
                <a:latin typeface="字魂36号-正文宋楷" panose="02010600030101010101" charset="-122"/>
                <a:ea typeface="字魂36号-正文宋楷" panose="02010600030101010101" charset="-122"/>
              </a:rPr>
              <a:t>，</a:t>
            </a:r>
            <a:r>
              <a:rPr lang="zh-CN" altLang="en-US" b="1" dirty="0">
                <a:solidFill>
                  <a:srgbClr val="FFC000"/>
                </a:solidFill>
                <a:latin typeface="字魂36号-正文宋楷" panose="02010600030101010101" charset="-122"/>
                <a:ea typeface="字魂36号-正文宋楷" panose="02010600030101010101" charset="-122"/>
              </a:rPr>
              <a:t>首次提出了区块链领域中的分片概念</a:t>
            </a:r>
            <a:r>
              <a:rPr lang="zh-CN" altLang="en-US" b="1" dirty="0">
                <a:solidFill>
                  <a:schemeClr val="bg1"/>
                </a:solidFill>
                <a:latin typeface="字魂36号-正文宋楷" panose="02010600030101010101" charset="-122"/>
                <a:ea typeface="字魂36号-正文宋楷" panose="02010600030101010101" charset="-122"/>
              </a:rPr>
              <a:t>，并在之后开发了公链</a:t>
            </a:r>
            <a:r>
              <a:rPr lang="en-US" altLang="zh-CN" b="1" dirty="0" err="1">
                <a:solidFill>
                  <a:schemeClr val="bg1"/>
                </a:solidFill>
                <a:latin typeface="字魂36号-正文宋楷" panose="02010600030101010101" charset="-122"/>
                <a:ea typeface="字魂36号-正文宋楷" panose="02010600030101010101" charset="-122"/>
              </a:rPr>
              <a:t>Zilliqa</a:t>
            </a:r>
            <a:r>
              <a:rPr lang="zh-CN" altLang="en-US" b="1" dirty="0">
                <a:solidFill>
                  <a:schemeClr val="bg1"/>
                </a:solidFill>
                <a:latin typeface="字魂36号-正文宋楷" panose="02010600030101010101" charset="-122"/>
                <a:ea typeface="字魂36号-正文宋楷" panose="02010600030101010101" charset="-122"/>
              </a:rPr>
              <a:t>（</a:t>
            </a:r>
            <a:r>
              <a:rPr lang="en-US" altLang="zh-CN" b="1" dirty="0">
                <a:solidFill>
                  <a:schemeClr val="bg1"/>
                </a:solidFill>
                <a:latin typeface="字魂36号-正文宋楷" panose="02010600030101010101" charset="-122"/>
                <a:ea typeface="字魂36号-正文宋楷" panose="02010600030101010101" charset="-122"/>
              </a:rPr>
              <a:t>2018</a:t>
            </a:r>
            <a:r>
              <a:rPr lang="zh-CN" altLang="en-US" b="1" dirty="0">
                <a:solidFill>
                  <a:schemeClr val="bg1"/>
                </a:solidFill>
                <a:latin typeface="字魂36号-正文宋楷" panose="02010600030101010101" charset="-122"/>
                <a:ea typeface="字魂36号-正文宋楷" panose="02010600030101010101" charset="-122"/>
              </a:rPr>
              <a:t>年</a:t>
            </a:r>
            <a:r>
              <a:rPr lang="en-US" altLang="zh-CN" b="1" dirty="0">
                <a:solidFill>
                  <a:schemeClr val="bg1"/>
                </a:solidFill>
                <a:latin typeface="字魂36号-正文宋楷" panose="02010600030101010101" charset="-122"/>
                <a:ea typeface="字魂36号-正文宋楷" panose="02010600030101010101" charset="-122"/>
              </a:rPr>
              <a:t>11</a:t>
            </a:r>
            <a:r>
              <a:rPr lang="zh-CN" altLang="en-US" b="1" dirty="0">
                <a:solidFill>
                  <a:schemeClr val="bg1"/>
                </a:solidFill>
                <a:latin typeface="字魂36号-正文宋楷" panose="02010600030101010101" charset="-122"/>
                <a:ea typeface="字魂36号-正文宋楷" panose="02010600030101010101" charset="-122"/>
              </a:rPr>
              <a:t>月</a:t>
            </a:r>
            <a:r>
              <a:rPr lang="en-US" altLang="zh-CN" b="1" dirty="0">
                <a:solidFill>
                  <a:schemeClr val="bg1"/>
                </a:solidFill>
                <a:latin typeface="字魂36号-正文宋楷" panose="02010600030101010101" charset="-122"/>
                <a:ea typeface="字魂36号-正文宋楷" panose="02010600030101010101" charset="-122"/>
              </a:rPr>
              <a:t>12</a:t>
            </a:r>
            <a:r>
              <a:rPr lang="zh-CN" altLang="en-US" b="1" dirty="0">
                <a:solidFill>
                  <a:schemeClr val="bg1"/>
                </a:solidFill>
                <a:latin typeface="字魂36号-正文宋楷" panose="02010600030101010101" charset="-122"/>
                <a:ea typeface="字魂36号-正文宋楷" panose="02010600030101010101" charset="-122"/>
              </a:rPr>
              <a:t>日 目前已开源），</a:t>
            </a:r>
            <a:r>
              <a:rPr lang="zh-CN" altLang="en-US" b="1" dirty="0">
                <a:solidFill>
                  <a:srgbClr val="FFC000"/>
                </a:solidFill>
                <a:latin typeface="字魂36号-正文宋楷" panose="02010600030101010101" charset="-122"/>
                <a:ea typeface="字魂36号-正文宋楷" panose="02010600030101010101" charset="-122"/>
              </a:rPr>
              <a:t>第一次将分片技术落地</a:t>
            </a:r>
            <a:r>
              <a:rPr lang="zh-CN" altLang="en-US" b="1" dirty="0">
                <a:solidFill>
                  <a:schemeClr val="bg1"/>
                </a:solidFill>
                <a:latin typeface="字魂36号-正文宋楷" panose="02010600030101010101" charset="-122"/>
                <a:ea typeface="字魂36号-正文宋楷" panose="02010600030101010101" charset="-122"/>
              </a:rPr>
              <a:t>。</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它结合</a:t>
            </a:r>
            <a:r>
              <a:rPr lang="en-US" altLang="zh-CN" b="1" dirty="0">
                <a:solidFill>
                  <a:schemeClr val="bg1"/>
                </a:solidFill>
                <a:latin typeface="字魂36号-正文宋楷" panose="02010600030101010101" charset="-122"/>
                <a:ea typeface="字魂36号-正文宋楷" panose="02010600030101010101" charset="-122"/>
              </a:rPr>
              <a:t>PBFT</a:t>
            </a:r>
            <a:r>
              <a:rPr lang="zh-CN" altLang="en-US" b="1" dirty="0">
                <a:solidFill>
                  <a:schemeClr val="bg1"/>
                </a:solidFill>
                <a:latin typeface="字魂36号-正文宋楷" panose="02010600030101010101" charset="-122"/>
                <a:ea typeface="字魂36号-正文宋楷" panose="02010600030101010101" charset="-122"/>
              </a:rPr>
              <a:t>和</a:t>
            </a:r>
            <a:r>
              <a:rPr lang="en-US" altLang="zh-CN" b="1" dirty="0" err="1">
                <a:solidFill>
                  <a:schemeClr val="bg1"/>
                </a:solidFill>
                <a:latin typeface="字魂36号-正文宋楷" panose="02010600030101010101" charset="-122"/>
                <a:ea typeface="字魂36号-正文宋楷" panose="02010600030101010101" charset="-122"/>
              </a:rPr>
              <a:t>PoW</a:t>
            </a:r>
            <a:r>
              <a:rPr lang="zh-CN" altLang="en-US" b="1" dirty="0">
                <a:solidFill>
                  <a:schemeClr val="bg1"/>
                </a:solidFill>
                <a:latin typeface="字魂36号-正文宋楷" panose="02010600030101010101" charset="-122"/>
                <a:ea typeface="字魂36号-正文宋楷" panose="02010600030101010101" charset="-122"/>
              </a:rPr>
              <a:t>共识机制，有</a:t>
            </a:r>
            <a:r>
              <a:rPr lang="en-US" altLang="zh-CN" b="1" dirty="0">
                <a:solidFill>
                  <a:schemeClr val="bg1"/>
                </a:solidFill>
                <a:latin typeface="字魂36号-正文宋楷" panose="02010600030101010101" charset="-122"/>
                <a:ea typeface="字魂36号-正文宋楷" panose="02010600030101010101" charset="-122"/>
              </a:rPr>
              <a:t>6</a:t>
            </a:r>
            <a:r>
              <a:rPr lang="zh-CN" altLang="en-US" b="1" dirty="0">
                <a:solidFill>
                  <a:schemeClr val="bg1"/>
                </a:solidFill>
                <a:latin typeface="字魂36号-正文宋楷" panose="02010600030101010101" charset="-122"/>
                <a:ea typeface="字魂36号-正文宋楷" panose="02010600030101010101" charset="-122"/>
              </a:rPr>
              <a:t>个分片，</a:t>
            </a:r>
            <a:r>
              <a:rPr lang="en-US" altLang="zh-CN" b="1" dirty="0">
                <a:solidFill>
                  <a:schemeClr val="bg1"/>
                </a:solidFill>
                <a:latin typeface="字魂36号-正文宋楷" panose="02010600030101010101" charset="-122"/>
                <a:ea typeface="字魂36号-正文宋楷" panose="02010600030101010101" charset="-122"/>
              </a:rPr>
              <a:t>3600</a:t>
            </a:r>
            <a:r>
              <a:rPr lang="zh-CN" altLang="en-US" b="1" dirty="0">
                <a:solidFill>
                  <a:schemeClr val="bg1"/>
                </a:solidFill>
                <a:latin typeface="字魂36号-正文宋楷" panose="02010600030101010101" charset="-122"/>
                <a:ea typeface="字魂36号-正文宋楷" panose="02010600030101010101" charset="-122"/>
              </a:rPr>
              <a:t>个节点的测试网络，已经能够达到</a:t>
            </a:r>
            <a:r>
              <a:rPr lang="en-US" altLang="zh-CN" b="1" dirty="0">
                <a:solidFill>
                  <a:schemeClr val="bg1"/>
                </a:solidFill>
                <a:latin typeface="字魂36号-正文宋楷" panose="02010600030101010101" charset="-122"/>
                <a:ea typeface="字魂36号-正文宋楷" panose="02010600030101010101" charset="-122"/>
              </a:rPr>
              <a:t>2800TPS</a:t>
            </a:r>
            <a:r>
              <a:rPr lang="zh-CN" altLang="en-US" b="1" dirty="0">
                <a:solidFill>
                  <a:schemeClr val="bg1"/>
                </a:solidFill>
                <a:latin typeface="字魂36号-正文宋楷" panose="02010600030101010101" charset="-122"/>
                <a:ea typeface="字魂36号-正文宋楷" panose="02010600030101010101" charset="-122"/>
              </a:rPr>
              <a:t>。但</a:t>
            </a:r>
            <a:r>
              <a:rPr lang="en-US" altLang="zh-CN" b="1" dirty="0" err="1">
                <a:solidFill>
                  <a:schemeClr val="bg1"/>
                </a:solidFill>
                <a:latin typeface="字魂36号-正文宋楷" panose="02010600030101010101" charset="-122"/>
                <a:ea typeface="字魂36号-正文宋楷" panose="02010600030101010101" charset="-122"/>
              </a:rPr>
              <a:t>Zillaqa</a:t>
            </a:r>
            <a:r>
              <a:rPr lang="zh-CN" altLang="en-US" b="1" dirty="0">
                <a:solidFill>
                  <a:schemeClr val="bg1"/>
                </a:solidFill>
                <a:latin typeface="字魂36号-正文宋楷" panose="02010600030101010101" charset="-122"/>
                <a:ea typeface="字魂36号-正文宋楷" panose="02010600030101010101" charset="-122"/>
              </a:rPr>
              <a:t>仅做到</a:t>
            </a:r>
            <a:r>
              <a:rPr lang="zh-CN" altLang="en-US" b="1" dirty="0">
                <a:solidFill>
                  <a:srgbClr val="FFC000"/>
                </a:solidFill>
                <a:latin typeface="字魂36号-正文宋楷" panose="02010600030101010101" charset="-122"/>
                <a:ea typeface="字魂36号-正文宋楷" panose="02010600030101010101" charset="-122"/>
              </a:rPr>
              <a:t>交易分片和网络分片</a:t>
            </a:r>
            <a:r>
              <a:rPr lang="zh-CN" altLang="en-US" b="1" dirty="0">
                <a:solidFill>
                  <a:schemeClr val="bg1"/>
                </a:solidFill>
                <a:latin typeface="字魂36号-正文宋楷" panose="02010600030101010101" charset="-122"/>
                <a:ea typeface="字魂36号-正文宋楷" panose="02010600030101010101" charset="-122"/>
              </a:rPr>
              <a:t>，并无法分割区块链数据存储，</a:t>
            </a:r>
            <a:r>
              <a:rPr lang="zh-CN" altLang="en-US" b="1" dirty="0">
                <a:solidFill>
                  <a:srgbClr val="FFC000"/>
                </a:solidFill>
                <a:latin typeface="字魂36号-正文宋楷" panose="02010600030101010101" charset="-122"/>
                <a:ea typeface="字魂36号-正文宋楷" panose="02010600030101010101" charset="-122"/>
              </a:rPr>
              <a:t>无法真正实现去中心化分片</a:t>
            </a:r>
            <a:r>
              <a:rPr lang="zh-CN" altLang="en-US" b="1" dirty="0">
                <a:solidFill>
                  <a:schemeClr val="bg1"/>
                </a:solidFill>
                <a:latin typeface="字魂36号-正文宋楷" panose="02010600030101010101" charset="-122"/>
                <a:ea typeface="字魂36号-正文宋楷" panose="02010600030101010101" charset="-122"/>
              </a:rPr>
              <a:t>。</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zh-CN" altLang="en-US" b="1" dirty="0">
                <a:solidFill>
                  <a:schemeClr val="bg1"/>
                </a:solidFill>
                <a:latin typeface="字魂36号-正文宋楷" panose="02010600030101010101" charset="-122"/>
                <a:ea typeface="字魂36号-正文宋楷" panose="02010600030101010101" charset="-122"/>
              </a:rPr>
              <a:t>分片技术，有这么几大类：网络分片、交易分片、状态分片。它们的基本原理，都是“化整为零，分而治之”，</a:t>
            </a:r>
            <a:r>
              <a:rPr lang="zh-CN" altLang="en-US" b="1" dirty="0">
                <a:solidFill>
                  <a:srgbClr val="FFC000"/>
                </a:solidFill>
                <a:latin typeface="字魂36号-正文宋楷" panose="02010600030101010101" charset="-122"/>
                <a:ea typeface="字魂36号-正文宋楷" panose="02010600030101010101" charset="-122"/>
              </a:rPr>
              <a:t>用多个分片同时处理不同的交易，最后汇总到主链上</a:t>
            </a:r>
            <a:r>
              <a:rPr lang="zh-CN" altLang="en-US" b="1" dirty="0">
                <a:solidFill>
                  <a:schemeClr val="bg1"/>
                </a:solidFill>
                <a:latin typeface="字魂36号-正文宋楷" panose="02010600030101010101" charset="-122"/>
                <a:ea typeface="字魂36号-正文宋楷" panose="02010600030101010101" charset="-122"/>
              </a:rPr>
              <a:t>。</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p:txBody>
      </p:sp>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区块链领域中的分片概念</a:t>
            </a:r>
          </a:p>
        </p:txBody>
      </p:sp>
    </p:spTree>
    <p:extLst>
      <p:ext uri="{BB962C8B-B14F-4D97-AF65-F5344CB8AC3E}">
        <p14:creationId xmlns:p14="http://schemas.microsoft.com/office/powerpoint/2010/main" val="11922630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ADB6CBA-D755-4382-B65C-E37C21353801}"/>
              </a:ext>
            </a:extLst>
          </p:cNvPr>
          <p:cNvSpPr txBox="1"/>
          <p:nvPr/>
        </p:nvSpPr>
        <p:spPr>
          <a:xfrm>
            <a:off x="617221" y="1003932"/>
            <a:ext cx="11311924" cy="5355312"/>
          </a:xfrm>
          <a:prstGeom prst="rect">
            <a:avLst/>
          </a:prstGeom>
          <a:noFill/>
        </p:spPr>
        <p:txBody>
          <a:bodyPr wrap="square" rtlCol="0">
            <a:spAutoFit/>
          </a:bodyPr>
          <a:lstStyle/>
          <a:p>
            <a:endParaRPr lang="en-US" altLang="zh-CN" b="1" dirty="0">
              <a:solidFill>
                <a:schemeClr val="bg1"/>
              </a:solidFill>
              <a:latin typeface="字魂36号-正文宋楷" panose="02010600030101010101" charset="-122"/>
              <a:ea typeface="字魂36号-正文宋楷" panose="02010600030101010101" charset="-122"/>
            </a:endParaRPr>
          </a:p>
          <a:p>
            <a:r>
              <a:rPr lang="en-US" altLang="zh-CN" sz="2400" b="1" dirty="0">
                <a:solidFill>
                  <a:schemeClr val="bg1"/>
                </a:solidFill>
                <a:latin typeface="字魂36号-正文宋楷" panose="02010600030101010101" charset="-122"/>
                <a:ea typeface="字魂36号-正文宋楷" panose="02010600030101010101" charset="-122"/>
              </a:rPr>
              <a:t>1. </a:t>
            </a:r>
            <a:r>
              <a:rPr lang="zh-CN" altLang="en-US" sz="2400" b="1" dirty="0">
                <a:solidFill>
                  <a:schemeClr val="bg1"/>
                </a:solidFill>
                <a:latin typeface="字魂36号-正文宋楷" panose="02010600030101010101" charset="-122"/>
                <a:ea typeface="字魂36号-正文宋楷" panose="02010600030101010101" charset="-122"/>
              </a:rPr>
              <a:t>网络分片：</a:t>
            </a:r>
            <a:r>
              <a:rPr lang="zh-CN" altLang="en-US" b="1" dirty="0">
                <a:solidFill>
                  <a:schemeClr val="bg1"/>
                </a:solidFill>
                <a:latin typeface="字魂36号-正文宋楷" panose="02010600030101010101" charset="-122"/>
                <a:ea typeface="字魂36号-正文宋楷" panose="02010600030101010101" charset="-122"/>
              </a:rPr>
              <a:t>网络分片较为简单，但也最为重要，因为其他分片机制都必须建立在网络分片之上。网络分片首先要保证安全，预防网络攻击和恶意节点的干扰，随机抽取出特定数量的节点，创建成一个分片。</a:t>
            </a:r>
            <a:r>
              <a:rPr lang="zh-CN" altLang="en-US" b="1" dirty="0">
                <a:solidFill>
                  <a:srgbClr val="FFC000"/>
                </a:solidFill>
                <a:latin typeface="字魂36号-正文宋楷" panose="02010600030101010101" charset="-122"/>
                <a:ea typeface="字魂36号-正文宋楷" panose="02010600030101010101" charset="-122"/>
              </a:rPr>
              <a:t>当形成多个分片后，分片中自行建立共识，对交易进行确认。</a:t>
            </a:r>
            <a:r>
              <a:rPr lang="zh-CN" altLang="en-US" b="1" dirty="0">
                <a:solidFill>
                  <a:schemeClr val="bg1"/>
                </a:solidFill>
                <a:latin typeface="字魂36号-正文宋楷" panose="02010600030101010101" charset="-122"/>
                <a:ea typeface="字魂36号-正文宋楷" panose="02010600030101010101" charset="-122"/>
              </a:rPr>
              <a:t>这些分片可以同时、平行地处理相互未建立连接的交易，提高网络并发量。</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en-US" altLang="zh-CN" sz="2400" b="1" dirty="0">
                <a:solidFill>
                  <a:schemeClr val="bg1"/>
                </a:solidFill>
                <a:latin typeface="字魂36号-正文宋楷" panose="02010600030101010101" charset="-122"/>
                <a:ea typeface="字魂36号-正文宋楷" panose="02010600030101010101" charset="-122"/>
              </a:rPr>
              <a:t>2. </a:t>
            </a:r>
            <a:r>
              <a:rPr lang="zh-CN" altLang="en-US" sz="2400" b="1" dirty="0">
                <a:solidFill>
                  <a:schemeClr val="bg1"/>
                </a:solidFill>
                <a:latin typeface="字魂36号-正文宋楷" panose="02010600030101010101" charset="-122"/>
                <a:ea typeface="字魂36号-正文宋楷" panose="02010600030101010101" charset="-122"/>
              </a:rPr>
              <a:t>交易分片：</a:t>
            </a:r>
            <a:r>
              <a:rPr lang="zh-CN" altLang="en-US" b="1" dirty="0">
                <a:solidFill>
                  <a:srgbClr val="FFC000"/>
                </a:solidFill>
                <a:latin typeface="字魂36号-正文宋楷" panose="02010600030101010101" charset="-122"/>
                <a:ea typeface="字魂36号-正文宋楷" panose="02010600030101010101" charset="-122"/>
              </a:rPr>
              <a:t>网络上创建好的分片处理不同的交易，划分为不同的交易分片，交易划分的依据可以是交易发起者的地址</a:t>
            </a:r>
            <a:r>
              <a:rPr lang="zh-CN" altLang="en-US" b="1" dirty="0">
                <a:solidFill>
                  <a:schemeClr val="bg1"/>
                </a:solidFill>
                <a:latin typeface="字魂36号-正文宋楷" panose="02010600030101010101" charset="-122"/>
                <a:ea typeface="字魂36号-正文宋楷" panose="02010600030101010101" charset="-122"/>
              </a:rPr>
              <a:t>。假设有人用一个地址向两个人发起相同的交易，即所谓的“双花”，一般情况下，这两笔交易将被划分到同一个分片进行处理，之后分片能够迅速识别出相同的发起地址，从而阻止双重花费。而如果这两笔交易被分到了不同的分片，分片中的节点同样能够检测出来，将这笔交易拒绝。不过，要防止双花，在验证中就需要分片之间相互通信，这样就会出现跨片交易的情况，影响整个网络的运行和效益。</a:t>
            </a:r>
            <a:endParaRPr lang="en-US" altLang="zh-CN" b="1" dirty="0">
              <a:solidFill>
                <a:schemeClr val="bg1"/>
              </a:solidFill>
              <a:latin typeface="字魂36号-正文宋楷" panose="02010600030101010101" charset="-122"/>
              <a:ea typeface="字魂36号-正文宋楷" panose="02010600030101010101" charset="-122"/>
            </a:endParaRPr>
          </a:p>
          <a:p>
            <a:endParaRPr lang="en-US" altLang="zh-CN" b="1" dirty="0">
              <a:solidFill>
                <a:schemeClr val="bg1"/>
              </a:solidFill>
              <a:latin typeface="字魂36号-正文宋楷" panose="02010600030101010101" charset="-122"/>
              <a:ea typeface="字魂36号-正文宋楷" panose="02010600030101010101" charset="-122"/>
            </a:endParaRPr>
          </a:p>
          <a:p>
            <a:r>
              <a:rPr lang="en-US" altLang="zh-CN" sz="2400" b="1" dirty="0">
                <a:solidFill>
                  <a:schemeClr val="bg1"/>
                </a:solidFill>
                <a:latin typeface="字魂36号-正文宋楷" panose="02010600030101010101" charset="-122"/>
                <a:ea typeface="字魂36号-正文宋楷" panose="02010600030101010101" charset="-122"/>
              </a:rPr>
              <a:t>3. </a:t>
            </a:r>
            <a:r>
              <a:rPr lang="zh-CN" altLang="en-US" sz="2400" b="1" dirty="0">
                <a:solidFill>
                  <a:schemeClr val="bg1"/>
                </a:solidFill>
                <a:latin typeface="字魂36号-正文宋楷" panose="02010600030101010101" charset="-122"/>
                <a:ea typeface="字魂36号-正文宋楷" panose="02010600030101010101" charset="-122"/>
              </a:rPr>
              <a:t>状态分片：</a:t>
            </a:r>
            <a:r>
              <a:rPr lang="zh-CN" altLang="en-US" b="1" dirty="0">
                <a:solidFill>
                  <a:schemeClr val="bg1"/>
                </a:solidFill>
                <a:latin typeface="字魂36号-正文宋楷" panose="02010600030101010101" charset="-122"/>
                <a:ea typeface="字魂36号-正文宋楷" panose="02010600030101010101" charset="-122"/>
              </a:rPr>
              <a:t>这是最为复杂、最具有挑战性的一种分片机制。状态分片的核心在于，不同的分片能够储存不同的数据，也就是说，整个储存库被分开，分别放在了不同的分片上。</a:t>
            </a:r>
            <a:r>
              <a:rPr lang="zh-CN" altLang="en-US" b="1" dirty="0">
                <a:solidFill>
                  <a:srgbClr val="FFC000"/>
                </a:solidFill>
                <a:latin typeface="字魂36号-正文宋楷" panose="02010600030101010101" charset="-122"/>
                <a:ea typeface="字魂36号-正文宋楷" panose="02010600030101010101" charset="-122"/>
              </a:rPr>
              <a:t>每个分片储存自己分片中的所有数据，而不是整个区块链的状态。</a:t>
            </a:r>
            <a:r>
              <a:rPr lang="zh-CN" altLang="en-US" b="1" dirty="0">
                <a:solidFill>
                  <a:schemeClr val="bg1"/>
                </a:solidFill>
                <a:latin typeface="字魂36号-正文宋楷" panose="02010600030101010101" charset="-122"/>
                <a:ea typeface="字魂36号-正文宋楷" panose="02010600030101010101" charset="-122"/>
              </a:rPr>
              <a:t>这一分片机制的挑战在于：首先，由于每个分片储存的状态不同，如果一笔交易的发起人和接收者处在两个不同的分片，那么这两个分片对于这笔交易的信息就应该进行共享，这样一来，跨片交易的现象又出现了，两个分片之间又得进行频繁的通信和状态互换，将会大大影响分片的效益和性能。</a:t>
            </a:r>
          </a:p>
          <a:p>
            <a:endParaRPr lang="zh-CN" altLang="en-US" b="1" dirty="0">
              <a:solidFill>
                <a:schemeClr val="bg1"/>
              </a:solidFill>
              <a:latin typeface="字魂36号-正文宋楷" panose="02010600030101010101" charset="-122"/>
              <a:ea typeface="字魂36号-正文宋楷" panose="02010600030101010101" charset="-122"/>
            </a:endParaRPr>
          </a:p>
        </p:txBody>
      </p:sp>
      <p:sp>
        <p:nvSpPr>
          <p:cNvPr id="6" name="文本框 5">
            <a:extLst>
              <a:ext uri="{FF2B5EF4-FFF2-40B4-BE49-F238E27FC236}">
                <a16:creationId xmlns:a16="http://schemas.microsoft.com/office/drawing/2014/main" id="{60444EDC-83E3-48CB-84DD-BA55AA11D53B}"/>
              </a:ext>
            </a:extLst>
          </p:cNvPr>
          <p:cNvSpPr txBox="1"/>
          <p:nvPr/>
        </p:nvSpPr>
        <p:spPr>
          <a:xfrm>
            <a:off x="617221" y="349050"/>
            <a:ext cx="2954655" cy="923330"/>
          </a:xfrm>
          <a:prstGeom prst="rect">
            <a:avLst/>
          </a:prstGeom>
          <a:noFill/>
        </p:spPr>
        <p:txBody>
          <a:bodyPr wrap="none" rtlCol="0">
            <a:normAutofit/>
          </a:bodyPr>
          <a:lstStyle/>
          <a:p>
            <a:r>
              <a:rPr lang="en-US" altLang="zh-CN" sz="3200" dirty="0">
                <a:solidFill>
                  <a:schemeClr val="bg1"/>
                </a:solidFill>
                <a:latin typeface="字魂209号-月影手书" panose="00000500000000000000" pitchFamily="2" charset="-122"/>
                <a:ea typeface="字魂209号-月影手书" panose="00000500000000000000" pitchFamily="2" charset="-122"/>
              </a:rPr>
              <a:t>2—</a:t>
            </a:r>
            <a:r>
              <a:rPr lang="zh-CN" altLang="en-US" sz="3200" dirty="0">
                <a:solidFill>
                  <a:schemeClr val="bg1"/>
                </a:solidFill>
                <a:latin typeface="字魂209号-月影手书" panose="00000500000000000000" pitchFamily="2" charset="-122"/>
                <a:ea typeface="字魂209号-月影手书" panose="00000500000000000000" pitchFamily="2" charset="-122"/>
              </a:rPr>
              <a:t>区块链领域中的分片概念</a:t>
            </a:r>
          </a:p>
        </p:txBody>
      </p:sp>
    </p:spTree>
    <p:extLst>
      <p:ext uri="{BB962C8B-B14F-4D97-AF65-F5344CB8AC3E}">
        <p14:creationId xmlns:p14="http://schemas.microsoft.com/office/powerpoint/2010/main" val="134245629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2125</TotalTime>
  <Words>5277</Words>
  <Application>Microsoft Office PowerPoint</Application>
  <PresentationFormat>宽屏</PresentationFormat>
  <Paragraphs>241</Paragraphs>
  <Slides>41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Cambria Math</vt:lpstr>
      <vt:lpstr>等线</vt:lpstr>
      <vt:lpstr>Arial</vt:lpstr>
      <vt:lpstr>字魂55号-龙吟手书</vt:lpstr>
      <vt:lpstr>字魂36号-正文宋楷</vt:lpstr>
      <vt:lpstr>字魂116号-凤鸣手书</vt:lpstr>
      <vt:lpstr>等线 Light</vt:lpstr>
      <vt:lpstr>字魂209号-月影手书</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青花</dc:title>
  <dc:creator>L ucy</dc:creator>
  <cp:lastModifiedBy>方 莹</cp:lastModifiedBy>
  <cp:revision>524</cp:revision>
  <dcterms:created xsi:type="dcterms:W3CDTF">2021-03-07T10:17:04Z</dcterms:created>
  <dcterms:modified xsi:type="dcterms:W3CDTF">2022-01-11T05:55:10Z</dcterms:modified>
</cp:coreProperties>
</file>